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73"/>
  </p:handoutMasterIdLst>
  <p:sldIdLst>
    <p:sldId id="256" r:id="rId3"/>
    <p:sldId id="297" r:id="rId5"/>
    <p:sldId id="296" r:id="rId6"/>
    <p:sldId id="341" r:id="rId7"/>
    <p:sldId id="343" r:id="rId8"/>
    <p:sldId id="344" r:id="rId9"/>
    <p:sldId id="260" r:id="rId10"/>
    <p:sldId id="312" r:id="rId11"/>
    <p:sldId id="345" r:id="rId12"/>
    <p:sldId id="347" r:id="rId13"/>
    <p:sldId id="348" r:id="rId14"/>
    <p:sldId id="349" r:id="rId15"/>
    <p:sldId id="351" r:id="rId16"/>
    <p:sldId id="315" r:id="rId17"/>
    <p:sldId id="316" r:id="rId18"/>
    <p:sldId id="318" r:id="rId19"/>
    <p:sldId id="352" r:id="rId20"/>
    <p:sldId id="328" r:id="rId21"/>
    <p:sldId id="303" r:id="rId22"/>
    <p:sldId id="353" r:id="rId23"/>
    <p:sldId id="354" r:id="rId24"/>
    <p:sldId id="319" r:id="rId25"/>
    <p:sldId id="355" r:id="rId26"/>
    <p:sldId id="322" r:id="rId27"/>
    <p:sldId id="357" r:id="rId28"/>
    <p:sldId id="356" r:id="rId29"/>
    <p:sldId id="359" r:id="rId30"/>
    <p:sldId id="358" r:id="rId31"/>
    <p:sldId id="360" r:id="rId32"/>
    <p:sldId id="327" r:id="rId33"/>
    <p:sldId id="321" r:id="rId34"/>
    <p:sldId id="362" r:id="rId35"/>
    <p:sldId id="323" r:id="rId36"/>
    <p:sldId id="317" r:id="rId37"/>
    <p:sldId id="363" r:id="rId38"/>
    <p:sldId id="364" r:id="rId39"/>
    <p:sldId id="365" r:id="rId40"/>
    <p:sldId id="366" r:id="rId41"/>
    <p:sldId id="329" r:id="rId42"/>
    <p:sldId id="325" r:id="rId43"/>
    <p:sldId id="367" r:id="rId44"/>
    <p:sldId id="381" r:id="rId45"/>
    <p:sldId id="380" r:id="rId46"/>
    <p:sldId id="382" r:id="rId47"/>
    <p:sldId id="383" r:id="rId48"/>
    <p:sldId id="385" r:id="rId49"/>
    <p:sldId id="386" r:id="rId50"/>
    <p:sldId id="387" r:id="rId51"/>
    <p:sldId id="388" r:id="rId52"/>
    <p:sldId id="389" r:id="rId53"/>
    <p:sldId id="393" r:id="rId54"/>
    <p:sldId id="392" r:id="rId55"/>
    <p:sldId id="390" r:id="rId56"/>
    <p:sldId id="394" r:id="rId57"/>
    <p:sldId id="395" r:id="rId58"/>
    <p:sldId id="396" r:id="rId59"/>
    <p:sldId id="400" r:id="rId60"/>
    <p:sldId id="399" r:id="rId61"/>
    <p:sldId id="401" r:id="rId62"/>
    <p:sldId id="402" r:id="rId63"/>
    <p:sldId id="403" r:id="rId64"/>
    <p:sldId id="404" r:id="rId65"/>
    <p:sldId id="405" r:id="rId66"/>
    <p:sldId id="406" r:id="rId67"/>
    <p:sldId id="407" r:id="rId68"/>
    <p:sldId id="408" r:id="rId69"/>
    <p:sldId id="409" r:id="rId70"/>
    <p:sldId id="410" r:id="rId71"/>
    <p:sldId id="412" r:id="rId72"/>
  </p:sldIdLst>
  <p:sldSz cx="9144000" cy="5143500" type="screen16x9"/>
  <p:notesSz cx="6858000" cy="9144000"/>
  <p:embeddedFontLst>
    <p:embeddedFont>
      <p:font typeface="Gilroy" panose="00000400000000000000" charset="0"/>
      <p:regular r:id="rId77"/>
    </p:embeddedFont>
    <p:embeddedFont>
      <p:font typeface="Arial Black" panose="020B0A04020102020204" charset="0"/>
      <p:bold r:id="rId78"/>
    </p:embeddedFont>
    <p:embeddedFont>
      <p:font typeface="Bahnschrift" panose="020B0502040204020203" charset="0"/>
      <p:regular r:id="rId79"/>
      <p:bold r:id="rId80"/>
    </p:embeddedFont>
    <p:embeddedFont>
      <p:font typeface="Gilroy" panose="00000400000000000000"/>
      <p:regular r:id="rId81"/>
    </p:embeddedFont>
    <p:embeddedFont>
      <p:font typeface="Calibri" panose="020F0502020204030204" charset="0"/>
      <p:regular r:id="rId82"/>
      <p:bold r:id="rId83"/>
      <p:italic r:id="rId84"/>
      <p:boldItalic r:id="rId85"/>
    </p:embeddedFont>
  </p:embeddedFontLst>
  <p:custDataLst>
    <p:tags r:id="rId8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46" userDrawn="1">
          <p15:clr>
            <a:srgbClr val="A4A3A4"/>
          </p15:clr>
        </p15:guide>
        <p15:guide id="2" pos="5624" userDrawn="1">
          <p15:clr>
            <a:srgbClr val="A4A3A4"/>
          </p15:clr>
        </p15:guide>
        <p15:guide id="3" orient="horz" pos="2623" userDrawn="1">
          <p15:clr>
            <a:srgbClr val="A4A3A4"/>
          </p15:clr>
        </p15:guide>
        <p15:guide id="4" orient="horz" pos="388" userDrawn="1">
          <p15:clr>
            <a:srgbClr val="A4A3A4"/>
          </p15:clr>
        </p15:guide>
        <p15:guide id="6" orient="horz" pos="3059" userDrawn="1">
          <p15:clr>
            <a:srgbClr val="A4A3A4"/>
          </p15:clr>
        </p15:guide>
        <p15:guide id="7"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C4B1"/>
    <a:srgbClr val="070E2C"/>
    <a:srgbClr val="0F1E5D"/>
    <a:srgbClr val="0E1652"/>
    <a:srgbClr val="070B28"/>
    <a:srgbClr val="EAFCFA"/>
    <a:srgbClr val="FFD007"/>
    <a:srgbClr val="A3ACEF"/>
    <a:srgbClr val="E8AB11"/>
    <a:srgbClr val="D67F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180" d="100"/>
          <a:sy n="180" d="100"/>
        </p:scale>
        <p:origin x="1288" y="648"/>
      </p:cViewPr>
      <p:guideLst>
        <p:guide pos="146"/>
        <p:guide pos="5624"/>
        <p:guide orient="horz" pos="2623"/>
        <p:guide orient="horz" pos="388"/>
        <p:guide orient="horz" pos="3059"/>
        <p:guide pos="2880"/>
      </p:guideLst>
    </p:cSldViewPr>
  </p:slideViewPr>
  <p:notesTextViewPr>
    <p:cViewPr>
      <p:scale>
        <a:sx n="1" d="1"/>
        <a:sy n="1" d="1"/>
      </p:scale>
      <p:origin x="0" y="0"/>
    </p:cViewPr>
  </p:notesTextViewPr>
  <p:notesViewPr>
    <p:cSldViewPr snapToGrid="0">
      <p:cViewPr varScale="1">
        <p:scale>
          <a:sx n="62" d="100"/>
          <a:sy n="62" d="100"/>
        </p:scale>
        <p:origin x="2299"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gs" Target="tags/tag1.xml"/><Relationship Id="rId85" Type="http://schemas.openxmlformats.org/officeDocument/2006/relationships/font" Target="fonts/font9.fntdata"/><Relationship Id="rId84" Type="http://schemas.openxmlformats.org/officeDocument/2006/relationships/font" Target="fonts/font8.fntdata"/><Relationship Id="rId83" Type="http://schemas.openxmlformats.org/officeDocument/2006/relationships/font" Target="fonts/font7.fntdata"/><Relationship Id="rId82" Type="http://schemas.openxmlformats.org/officeDocument/2006/relationships/font" Target="fonts/font6.fntdata"/><Relationship Id="rId81" Type="http://schemas.openxmlformats.org/officeDocument/2006/relationships/font" Target="fonts/font5.fntdata"/><Relationship Id="rId80" Type="http://schemas.openxmlformats.org/officeDocument/2006/relationships/font" Target="fonts/font4.fntdata"/><Relationship Id="rId8" Type="http://schemas.openxmlformats.org/officeDocument/2006/relationships/slide" Target="slides/slide5.xml"/><Relationship Id="rId79" Type="http://schemas.openxmlformats.org/officeDocument/2006/relationships/font" Target="fonts/font3.fntdata"/><Relationship Id="rId78" Type="http://schemas.openxmlformats.org/officeDocument/2006/relationships/font" Target="fonts/font2.fntdata"/><Relationship Id="rId77" Type="http://schemas.openxmlformats.org/officeDocument/2006/relationships/font" Target="fonts/font1.fntdata"/><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Gilroy" panose="00000400000000000000" charset="0"/>
              <a:ea typeface="Gilroy" panose="00000400000000000000"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Gilroy" panose="00000400000000000000" charset="0"/>
                <a:ea typeface="Gilroy" panose="00000400000000000000" charset="0"/>
              </a:rPr>
            </a:fld>
            <a:endParaRPr lang="zh-CN" altLang="en-US">
              <a:latin typeface="Gilroy" panose="00000400000000000000" charset="0"/>
              <a:ea typeface="Gilroy" panose="00000400000000000000"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Gilroy" panose="00000400000000000000" charset="0"/>
              <a:ea typeface="Gilroy" panose="00000400000000000000"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Gilroy" panose="00000400000000000000" charset="0"/>
                <a:ea typeface="Gilroy" panose="00000400000000000000" charset="0"/>
              </a:rPr>
            </a:fld>
            <a:endParaRPr lang="zh-CN" altLang="en-US">
              <a:latin typeface="Gilroy" panose="00000400000000000000" charset="0"/>
              <a:ea typeface="Gilroy" panose="00000400000000000000"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ilroy" panose="00000400000000000000" charset="0"/>
                <a:ea typeface="Gilroy" panose="00000400000000000000"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ilroy" panose="00000400000000000000" charset="0"/>
                <a:ea typeface="Gilroy" panose="00000400000000000000"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ilroy" panose="00000400000000000000" charset="0"/>
                <a:ea typeface="Gilroy" panose="00000400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ilroy" panose="00000400000000000000" charset="0"/>
                <a:ea typeface="Gilroy" panose="00000400000000000000"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ilroy" panose="00000400000000000000" charset="0"/>
        <a:ea typeface="Gilroy" panose="00000400000000000000" charset="0"/>
        <a:cs typeface="+mn-cs"/>
      </a:defRPr>
    </a:lvl1pPr>
    <a:lvl2pPr marL="457200" algn="l" defTabSz="914400" rtl="0" eaLnBrk="1" latinLnBrk="0" hangingPunct="1">
      <a:defRPr sz="1200" kern="1200">
        <a:solidFill>
          <a:schemeClr val="tx1"/>
        </a:solidFill>
        <a:latin typeface="Gilroy" panose="00000400000000000000" charset="0"/>
        <a:ea typeface="Gilroy" panose="00000400000000000000" charset="0"/>
        <a:cs typeface="+mn-cs"/>
      </a:defRPr>
    </a:lvl2pPr>
    <a:lvl3pPr marL="914400" algn="l" defTabSz="914400" rtl="0" eaLnBrk="1" latinLnBrk="0" hangingPunct="1">
      <a:defRPr sz="1200" kern="1200">
        <a:solidFill>
          <a:schemeClr val="tx1"/>
        </a:solidFill>
        <a:latin typeface="Gilroy" panose="00000400000000000000" charset="0"/>
        <a:ea typeface="Gilroy" panose="00000400000000000000" charset="0"/>
        <a:cs typeface="+mn-cs"/>
      </a:defRPr>
    </a:lvl3pPr>
    <a:lvl4pPr marL="1371600" algn="l" defTabSz="914400" rtl="0" eaLnBrk="1" latinLnBrk="0" hangingPunct="1">
      <a:defRPr sz="1200" kern="1200">
        <a:solidFill>
          <a:schemeClr val="tx1"/>
        </a:solidFill>
        <a:latin typeface="Gilroy" panose="00000400000000000000" charset="0"/>
        <a:ea typeface="Gilroy" panose="00000400000000000000" charset="0"/>
        <a:cs typeface="+mn-cs"/>
      </a:defRPr>
    </a:lvl4pPr>
    <a:lvl5pPr marL="1828800" algn="l" defTabSz="914400" rtl="0" eaLnBrk="1" latinLnBrk="0" hangingPunct="1">
      <a:defRPr sz="1200" kern="1200">
        <a:solidFill>
          <a:schemeClr val="tx1"/>
        </a:solidFill>
        <a:latin typeface="Gilroy" panose="00000400000000000000" charset="0"/>
        <a:ea typeface="Gilroy" panose="00000400000000000000"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梯形 1"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SpPr/>
          <p:nvPr userDrawn="1"/>
        </p:nvSpPr>
        <p:spPr>
          <a:xfrm>
            <a:off x="228600" y="2571750"/>
            <a:ext cx="8686800" cy="307777"/>
          </a:xfrm>
          <a:prstGeom prst="trapezoid">
            <a:avLst>
              <a:gd name="adj" fmla="val 146311"/>
            </a:avLst>
          </a:prstGeom>
          <a:gradFill flip="none" rotWithShape="1">
            <a:gsLst>
              <a:gs pos="0">
                <a:schemeClr val="accent1">
                  <a:lumMod val="20000"/>
                  <a:lumOff val="80000"/>
                  <a:alpha val="0"/>
                </a:schemeClr>
              </a:gs>
              <a:gs pos="100000">
                <a:schemeClr val="accent1">
                  <a:lumMod val="20000"/>
                  <a:lumOff val="80000"/>
                </a:schemeClr>
              </a:gs>
            </a:gsLst>
            <a:lin ang="5400000" scaled="1"/>
            <a:tileRect/>
          </a:gradFill>
          <a:ln w="9525" cap="rnd" cmpd="sng" algn="ctr">
            <a:gradFill>
              <a:gsLst>
                <a:gs pos="0">
                  <a:srgbClr val="1D78FA">
                    <a:lumMod val="20000"/>
                    <a:lumOff val="80000"/>
                    <a:alpha val="0"/>
                  </a:srgbClr>
                </a:gs>
                <a:gs pos="100000">
                  <a:schemeClr val="accent1"/>
                </a:gs>
              </a:gsLst>
              <a:lin ang="5400000" scaled="1"/>
            </a:gradFill>
            <a:prstDash val="solid"/>
            <a:roun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Gilroy" panose="00000400000000000000" charset="0"/>
              <a:ea typeface="Gilroy" panose="00000400000000000000" charset="0"/>
              <a:cs typeface="+mn-cs"/>
            </a:endParaRPr>
          </a:p>
        </p:txBody>
      </p:sp>
      <p:sp>
        <p:nvSpPr>
          <p:cNvPr id="3" name="矩形 2"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SpPr/>
          <p:nvPr userDrawn="1"/>
        </p:nvSpPr>
        <p:spPr>
          <a:xfrm>
            <a:off x="228600" y="2879527"/>
            <a:ext cx="8686800" cy="508026"/>
          </a:xfrm>
          <a:prstGeom prst="rect">
            <a:avLst/>
          </a:prstGeom>
          <a:solidFill>
            <a:schemeClr val="accent1">
              <a:lumMod val="75000"/>
            </a:schemeClr>
          </a:solidFill>
          <a:ln w="12700" cap="flat" cmpd="sng" algn="ctr">
            <a:noFill/>
            <a:prstDash val="solid"/>
          </a:ln>
          <a:effectLst/>
        </p:spPr>
        <p:txBody>
          <a:bodyPr wrap="square" rtlCol="0" anchor="ctr"/>
          <a:lstStyle/>
          <a:p>
            <a:pPr marL="0" marR="0" lvl="0" indent="0" algn="ctr" defTabSz="161925" rtl="0" eaLnBrk="1" fontAlgn="auto" latinLnBrk="0" hangingPunct="0">
              <a:lnSpc>
                <a:spcPct val="100000"/>
              </a:lnSpc>
              <a:spcBef>
                <a:spcPts val="0"/>
              </a:spcBef>
              <a:spcAft>
                <a:spcPts val="0"/>
              </a:spcAft>
              <a:buClrTx/>
              <a:buSzTx/>
              <a:buFontTx/>
              <a:buNone/>
              <a:defRPr/>
            </a:pPr>
            <a:endParaRPr kumimoji="0" lang="zh-CN" altLang="en-US" sz="1200" b="1" i="0" u="none" strike="noStrike" kern="0" cap="none" spc="0" normalizeH="0" baseline="0" noProof="0">
              <a:ln>
                <a:noFill/>
              </a:ln>
              <a:solidFill>
                <a:srgbClr val="53585F"/>
              </a:solidFill>
              <a:effectLst/>
              <a:uLnTx/>
              <a:uFillTx/>
              <a:latin typeface="+mn-ea"/>
              <a:cs typeface="+mn-cs"/>
            </a:endParaRPr>
          </a:p>
        </p:txBody>
      </p:sp>
      <p:sp>
        <p:nvSpPr>
          <p:cNvPr id="4" name="图片占位符 3"/>
          <p:cNvSpPr>
            <a:spLocks noGrp="1"/>
          </p:cNvSpPr>
          <p:nvPr>
            <p:ph type="pic" sz="quarter" idx="10"/>
          </p:nvPr>
        </p:nvSpPr>
        <p:spPr>
          <a:xfrm>
            <a:off x="228600" y="1213938"/>
            <a:ext cx="2125717" cy="1612678"/>
          </a:xfrm>
        </p:spPr>
        <p:txBody>
          <a:bodyPr/>
          <a:lstStyle/>
          <a:p>
            <a:r>
              <a:rPr lang="zh-CN" altLang="en-US"/>
              <a:t>单击图标添加图片</a:t>
            </a:r>
            <a:endParaRPr lang="zh-CN" altLang="en-US"/>
          </a:p>
        </p:txBody>
      </p:sp>
      <p:sp>
        <p:nvSpPr>
          <p:cNvPr id="5" name="图片占位符 3"/>
          <p:cNvSpPr>
            <a:spLocks noGrp="1"/>
          </p:cNvSpPr>
          <p:nvPr>
            <p:ph type="pic" sz="quarter" idx="11"/>
          </p:nvPr>
        </p:nvSpPr>
        <p:spPr>
          <a:xfrm>
            <a:off x="2415628" y="1213939"/>
            <a:ext cx="2125717" cy="1612678"/>
          </a:xfrm>
        </p:spPr>
        <p:txBody>
          <a:bodyPr/>
          <a:lstStyle/>
          <a:p>
            <a:r>
              <a:rPr lang="zh-CN" altLang="en-US"/>
              <a:t>单击图标添加图片</a:t>
            </a:r>
            <a:endParaRPr lang="zh-CN" altLang="en-US"/>
          </a:p>
        </p:txBody>
      </p:sp>
      <p:sp>
        <p:nvSpPr>
          <p:cNvPr id="6" name="图片占位符 3"/>
          <p:cNvSpPr>
            <a:spLocks noGrp="1"/>
          </p:cNvSpPr>
          <p:nvPr>
            <p:ph type="pic" sz="quarter" idx="12"/>
          </p:nvPr>
        </p:nvSpPr>
        <p:spPr>
          <a:xfrm>
            <a:off x="4602656" y="1213938"/>
            <a:ext cx="2125717" cy="1612678"/>
          </a:xfrm>
        </p:spPr>
        <p:txBody>
          <a:bodyPr/>
          <a:lstStyle/>
          <a:p>
            <a:r>
              <a:rPr lang="zh-CN" altLang="en-US"/>
              <a:t>单击图标添加图片</a:t>
            </a:r>
            <a:endParaRPr lang="zh-CN" altLang="en-US"/>
          </a:p>
        </p:txBody>
      </p:sp>
      <p:sp>
        <p:nvSpPr>
          <p:cNvPr id="7" name="图片占位符 3"/>
          <p:cNvSpPr>
            <a:spLocks noGrp="1"/>
          </p:cNvSpPr>
          <p:nvPr>
            <p:ph type="pic" sz="quarter" idx="13"/>
          </p:nvPr>
        </p:nvSpPr>
        <p:spPr>
          <a:xfrm>
            <a:off x="6789683" y="1213939"/>
            <a:ext cx="2125717" cy="1612678"/>
          </a:xfrm>
        </p:spPr>
        <p:txBody>
          <a:bodyPr/>
          <a:lstStyle/>
          <a:p>
            <a:r>
              <a:rPr lang="zh-CN" altLang="en-US"/>
              <a:t>单击图标添加图片</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3247030" y="1482437"/>
            <a:ext cx="5668370" cy="1423633"/>
          </a:xfrm>
          <a:prstGeom prst="rect">
            <a:avLst/>
          </a:prstGeom>
          <a:gradFill flip="none" rotWithShape="1">
            <a:gsLst>
              <a:gs pos="30000">
                <a:srgbClr val="070B28"/>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3247030" y="3139043"/>
            <a:ext cx="5668370" cy="1423633"/>
          </a:xfrm>
          <a:prstGeom prst="rect">
            <a:avLst/>
          </a:prstGeom>
          <a:gradFill flip="none" rotWithShape="1">
            <a:gsLst>
              <a:gs pos="30000">
                <a:srgbClr val="070B28"/>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p:cNvSpPr>
            <a:spLocks noGrp="1"/>
          </p:cNvSpPr>
          <p:nvPr>
            <p:ph type="pic" sz="quarter" idx="10"/>
          </p:nvPr>
        </p:nvSpPr>
        <p:spPr>
          <a:xfrm>
            <a:off x="3247029" y="1484870"/>
            <a:ext cx="2341728" cy="1423632"/>
          </a:xfrm>
        </p:spPr>
        <p:txBody>
          <a:bodyPr/>
          <a:lstStyle/>
          <a:p>
            <a:r>
              <a:rPr lang="zh-CN" altLang="en-US"/>
              <a:t>单击图标添加图片</a:t>
            </a:r>
            <a:endParaRPr lang="zh-CN" altLang="en-US"/>
          </a:p>
        </p:txBody>
      </p:sp>
      <p:sp>
        <p:nvSpPr>
          <p:cNvPr id="5" name="图片占位符 3"/>
          <p:cNvSpPr>
            <a:spLocks noGrp="1"/>
          </p:cNvSpPr>
          <p:nvPr>
            <p:ph type="pic" sz="quarter" idx="11"/>
          </p:nvPr>
        </p:nvSpPr>
        <p:spPr>
          <a:xfrm>
            <a:off x="3247029" y="3138984"/>
            <a:ext cx="2341728" cy="1423632"/>
          </a:xfrm>
        </p:spPr>
        <p:txBody>
          <a:bodyPr/>
          <a:lstStyle/>
          <a:p>
            <a:r>
              <a:rPr lang="zh-CN" altLang="en-US"/>
              <a:t>单击图标添加图片</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228600" y="1359017"/>
            <a:ext cx="1977788" cy="1543099"/>
          </a:xfrm>
          <a:prstGeom prst="roundRect">
            <a:avLst>
              <a:gd name="adj" fmla="val 0"/>
            </a:avLst>
          </a:prstGeom>
        </p:spPr>
        <p:txBody>
          <a:bodyPr/>
          <a:lstStyle/>
          <a:p>
            <a:r>
              <a:rPr lang="zh-CN" altLang="en-US"/>
              <a:t>单击图标添加图片</a:t>
            </a:r>
            <a:endParaRPr lang="zh-CN" altLang="en-US"/>
          </a:p>
        </p:txBody>
      </p:sp>
      <p:sp>
        <p:nvSpPr>
          <p:cNvPr id="5" name="图片占位符 3"/>
          <p:cNvSpPr>
            <a:spLocks noGrp="1"/>
          </p:cNvSpPr>
          <p:nvPr>
            <p:ph type="pic" sz="quarter" idx="11"/>
          </p:nvPr>
        </p:nvSpPr>
        <p:spPr>
          <a:xfrm>
            <a:off x="228600" y="3036837"/>
            <a:ext cx="1977788" cy="1543099"/>
          </a:xfrm>
          <a:prstGeom prst="roundRect">
            <a:avLst>
              <a:gd name="adj" fmla="val 0"/>
            </a:avLst>
          </a:prstGeom>
        </p:spPr>
        <p:txBody>
          <a:bodyPr/>
          <a:lstStyle/>
          <a:p>
            <a:r>
              <a:rPr lang="zh-CN" altLang="en-US"/>
              <a:t>单击图标添加图片</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descr="图片包含 游戏机, 夜空&#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r="23254" b="23252"/>
          <a:stretch>
            <a:fillRect/>
          </a:stretch>
        </p:blipFill>
        <p:spPr>
          <a:xfrm flipH="1">
            <a:off x="-1" y="171"/>
            <a:ext cx="9144001" cy="5143329"/>
          </a:xfrm>
          <a:prstGeom prst="rect">
            <a:avLst/>
          </a:prstGeom>
        </p:spPr>
      </p:pic>
      <p:sp>
        <p:nvSpPr>
          <p:cNvPr id="4" name="矩形 3"/>
          <p:cNvSpPr/>
          <p:nvPr userDrawn="1"/>
        </p:nvSpPr>
        <p:spPr>
          <a:xfrm>
            <a:off x="0" y="0"/>
            <a:ext cx="9144001"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3" name="图片 2" descr="电子设备的人&#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r="16860"/>
          <a:stretch>
            <a:fillRect/>
          </a:stretch>
        </p:blipFill>
        <p:spPr>
          <a:xfrm>
            <a:off x="2501665" y="0"/>
            <a:ext cx="6642335" cy="5143500"/>
          </a:xfrm>
          <a:prstGeom prst="rect">
            <a:avLst/>
          </a:prstGeom>
        </p:spPr>
      </p:pic>
      <p:sp>
        <p:nvSpPr>
          <p:cNvPr id="5" name="矩形 4"/>
          <p:cNvSpPr/>
          <p:nvPr userDrawn="1"/>
        </p:nvSpPr>
        <p:spPr>
          <a:xfrm rot="10800000">
            <a:off x="-2" y="0"/>
            <a:ext cx="7460777"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descr="人手里拿着亮着灯&#10;&#10;低可信度描述已自动生成"/>
          <p:cNvPicPr>
            <a:picLocks noChangeAspect="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0"/>
            <a:ext cx="7715250" cy="5143500"/>
          </a:xfrm>
          <a:prstGeom prst="rect">
            <a:avLst/>
          </a:prstGeom>
        </p:spPr>
      </p:pic>
      <p:sp>
        <p:nvSpPr>
          <p:cNvPr id="5" name="矩形 4"/>
          <p:cNvSpPr/>
          <p:nvPr userDrawn="1"/>
        </p:nvSpPr>
        <p:spPr>
          <a:xfrm>
            <a:off x="3175819" y="0"/>
            <a:ext cx="5968181"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B2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ea typeface="Gilroy" panose="00000400000000000000" charset="0"/>
              </a:defRPr>
            </a:lvl1pPr>
          </a:lstStyle>
          <a:p>
            <a:fld id="{25708358-8642-4150-B080-D65DC177507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ea typeface="Gilroy" panose="00000400000000000000"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ea typeface="Gilroy" panose="00000400000000000000" charset="0"/>
              </a:defRPr>
            </a:lvl1pPr>
          </a:lstStyle>
          <a:p>
            <a:fld id="{BA316FB5-DFFE-4CC4-AF62-3E9601A42CE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Gilroy" panose="00000400000000000000"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Gilroy" panose="00000400000000000000"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Gilroy" panose="00000400000000000000"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Gilroy" panose="00000400000000000000"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Gilroy" panose="00000400000000000000"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Gilroy" panose="00000400000000000000"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7.sv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17.sv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17.sv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5.xml"/><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5.xml"/><Relationship Id="rId3" Type="http://schemas.openxmlformats.org/officeDocument/2006/relationships/image" Target="../media/image26.png"/><Relationship Id="rId2" Type="http://schemas.openxmlformats.org/officeDocument/2006/relationships/image" Target="../media/image17.svg"/><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5.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17.svg"/><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7.svg"/><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5.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sv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5.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5.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17.svg"/><Relationship Id="rId1" Type="http://schemas.openxmlformats.org/officeDocument/2006/relationships/image" Target="../media/image16.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17.svg"/><Relationship Id="rId1" Type="http://schemas.openxmlformats.org/officeDocument/2006/relationships/image" Target="../media/image16.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5.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5.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5.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5.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5.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5.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5.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18415"/>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21736" y="1378864"/>
            <a:ext cx="4177742" cy="1322070"/>
          </a:xfrm>
          <a:prstGeom prst="rect">
            <a:avLst/>
          </a:prstGeom>
          <a:noFill/>
        </p:spPr>
        <p:txBody>
          <a:bodyPr wrap="square">
            <a:spAutoFit/>
          </a:bodyPr>
          <a:lstStyle/>
          <a:p>
            <a:r>
              <a:rPr lang="en-US" altLang="zh-CN" sz="4000" b="1">
                <a:solidFill>
                  <a:schemeClr val="accent1"/>
                </a:solidFill>
              </a:rPr>
              <a:t>Forecasting Analytics</a:t>
            </a:r>
            <a:endParaRPr lang="en-US" altLang="zh-CN" sz="4000" b="1">
              <a:solidFill>
                <a:schemeClr val="accent1"/>
              </a:solidFill>
            </a:endParaRPr>
          </a:p>
        </p:txBody>
      </p:sp>
      <p:sp>
        <p:nvSpPr>
          <p:cNvPr id="9" name="文本框 8"/>
          <p:cNvSpPr txBox="1"/>
          <p:nvPr/>
        </p:nvSpPr>
        <p:spPr>
          <a:xfrm>
            <a:off x="322259" y="2836137"/>
            <a:ext cx="4448022" cy="575945"/>
          </a:xfrm>
          <a:prstGeom prst="rect">
            <a:avLst/>
          </a:prstGeom>
          <a:noFill/>
        </p:spPr>
        <p:txBody>
          <a:bodyPr wrap="square">
            <a:spAutoFit/>
          </a:bodyPr>
          <a:lstStyle/>
          <a:p>
            <a:r>
              <a:rPr lang="en-US" altLang="zh-CN" sz="1050">
                <a:solidFill>
                  <a:schemeClr val="bg1"/>
                </a:solidFill>
              </a:rPr>
              <a:t>Of course, there is no accurate forecast, but at times this shifts the focus for ... If there is no perfect plan, is there such thing as a good enough plan? ...</a:t>
            </a:r>
            <a:endParaRPr lang="en-US" altLang="zh-CN" sz="1050">
              <a:solidFill>
                <a:schemeClr val="bg1"/>
              </a:solidFill>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130629" y="216746"/>
            <a:ext cx="1807028" cy="368300"/>
          </a:xfrm>
          <a:prstGeom prst="rect">
            <a:avLst/>
          </a:prstGeom>
          <a:noFill/>
        </p:spPr>
        <p:txBody>
          <a:bodyPr wrap="square">
            <a:spAutoFit/>
          </a:bodyPr>
          <a:lstStyle>
            <a:defPPr>
              <a:defRPr lang="en-US"/>
            </a:defPPr>
            <a:lvl1pPr algn="ctr">
              <a:defRPr sz="3200" b="1"/>
            </a:lvl1pPr>
          </a:lstStyle>
          <a:p>
            <a:pPr algn="l"/>
            <a:r>
              <a:rPr lang="en-US" altLang="zh-CN" sz="1800">
                <a:solidFill>
                  <a:schemeClr val="bg1"/>
                </a:solidFill>
                <a:latin typeface="+mn-ea"/>
              </a:rPr>
              <a:t>CHAPTER 9</a:t>
            </a:r>
            <a:endParaRPr lang="en-US" altLang="zh-CN" sz="1800">
              <a:solidFill>
                <a:schemeClr val="bg1"/>
              </a:solidFill>
              <a:latin typeface="+mn-ea"/>
            </a:endParaRPr>
          </a:p>
        </p:txBody>
      </p:sp>
      <p:grpSp>
        <p:nvGrpSpPr>
          <p:cNvPr id="28" name="组合 27"/>
          <p:cNvGrpSpPr/>
          <p:nvPr/>
        </p:nvGrpSpPr>
        <p:grpSpPr>
          <a:xfrm rot="16200000">
            <a:off x="615284" y="3481835"/>
            <a:ext cx="63640" cy="420141"/>
            <a:chOff x="8864460" y="2172680"/>
            <a:chExt cx="127280" cy="840281"/>
          </a:xfrm>
        </p:grpSpPr>
        <p:sp>
          <p:nvSpPr>
            <p:cNvPr id="29" name="椭圆 28"/>
            <p:cNvSpPr/>
            <p:nvPr/>
          </p:nvSpPr>
          <p:spPr>
            <a:xfrm rot="5400000">
              <a:off x="8864460" y="2172680"/>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0" name="椭圆 29"/>
            <p:cNvSpPr/>
            <p:nvPr/>
          </p:nvSpPr>
          <p:spPr>
            <a:xfrm rot="5400000">
              <a:off x="8864460" y="2410347"/>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1" name="椭圆 30"/>
            <p:cNvSpPr/>
            <p:nvPr/>
          </p:nvSpPr>
          <p:spPr>
            <a:xfrm rot="5400000">
              <a:off x="8864460" y="2648014"/>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2" name="椭圆 31"/>
            <p:cNvSpPr/>
            <p:nvPr/>
          </p:nvSpPr>
          <p:spPr>
            <a:xfrm rot="5400000">
              <a:off x="8864460" y="2885681"/>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grpSp>
      <p:sp>
        <p:nvSpPr>
          <p:cNvPr id="2" name="矩形: 对角圆角 1"/>
          <p:cNvSpPr/>
          <p:nvPr/>
        </p:nvSpPr>
        <p:spPr>
          <a:xfrm>
            <a:off x="-4" y="3886200"/>
            <a:ext cx="9144003" cy="12573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1815" y="3369712"/>
            <a:ext cx="2399340" cy="1250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12617"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2000 2002 2004 2006 2008 2010?</a:t>
            </a:r>
            <a:endParaRPr lang="zh-CN" altLang="en-US"/>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817753" y="14268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grpSp>
      <p:sp>
        <p:nvSpPr>
          <p:cNvPr id="2" name="矩形: 对角圆角 1"/>
          <p:cNvSpPr/>
          <p:nvPr/>
        </p:nvSpPr>
        <p:spPr>
          <a:xfrm>
            <a:off x="436876" y="3886200"/>
            <a:ext cx="9144003" cy="12573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47705" y="465483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2757" y="4654197"/>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L 形 16"/>
          <p:cNvSpPr/>
          <p:nvPr/>
        </p:nvSpPr>
        <p:spPr>
          <a:xfrm rot="2700000">
            <a:off x="361010" y="47702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L 形 17"/>
          <p:cNvSpPr/>
          <p:nvPr/>
        </p:nvSpPr>
        <p:spPr>
          <a:xfrm rot="18900000" flipH="1">
            <a:off x="634483" y="47702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rot="16200000">
            <a:off x="615284" y="3481835"/>
            <a:ext cx="63640" cy="420141"/>
            <a:chOff x="8864460" y="2172680"/>
            <a:chExt cx="127280" cy="840281"/>
          </a:xfrm>
        </p:grpSpPr>
        <p:sp>
          <p:nvSpPr>
            <p:cNvPr id="25" name="椭圆 24"/>
            <p:cNvSpPr/>
            <p:nvPr/>
          </p:nvSpPr>
          <p:spPr>
            <a:xfrm rot="5400000">
              <a:off x="8864460" y="2172680"/>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26" name="椭圆 25"/>
            <p:cNvSpPr/>
            <p:nvPr/>
          </p:nvSpPr>
          <p:spPr>
            <a:xfrm rot="5400000">
              <a:off x="8864460" y="2410347"/>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27" name="椭圆 26"/>
            <p:cNvSpPr/>
            <p:nvPr/>
          </p:nvSpPr>
          <p:spPr>
            <a:xfrm rot="5400000">
              <a:off x="8864460" y="2648014"/>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4" name="椭圆 33"/>
            <p:cNvSpPr/>
            <p:nvPr/>
          </p:nvSpPr>
          <p:spPr>
            <a:xfrm rot="5400000">
              <a:off x="8864460" y="2885681"/>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grpSp>
      <p:pic>
        <p:nvPicPr>
          <p:cNvPr id="3" name="Picture 2"/>
          <p:cNvPicPr>
            <a:picLocks noChangeAspect="1"/>
          </p:cNvPicPr>
          <p:nvPr/>
        </p:nvPicPr>
        <p:blipFill>
          <a:blip r:embed="rId1"/>
          <a:stretch>
            <a:fillRect/>
          </a:stretch>
        </p:blipFill>
        <p:spPr>
          <a:xfrm>
            <a:off x="346075" y="142240"/>
            <a:ext cx="8282305" cy="3497580"/>
          </a:xfrm>
          <a:prstGeom prst="rect">
            <a:avLst/>
          </a:prstGeom>
        </p:spPr>
      </p:pic>
      <p:sp>
        <p:nvSpPr>
          <p:cNvPr id="4" name="Text Box 3"/>
          <p:cNvSpPr txBox="1"/>
          <p:nvPr/>
        </p:nvSpPr>
        <p:spPr>
          <a:xfrm>
            <a:off x="1859280" y="3569335"/>
            <a:ext cx="6858635" cy="245110"/>
          </a:xfrm>
          <a:prstGeom prst="rect">
            <a:avLst/>
          </a:prstGeom>
          <a:noFill/>
        </p:spPr>
        <p:txBody>
          <a:bodyPr wrap="square" rtlCol="0" anchor="t">
            <a:spAutoFit/>
          </a:bodyPr>
          <a:p>
            <a:r>
              <a:rPr lang="en-US" sz="1000" b="1">
                <a:solidFill>
                  <a:schemeClr val="bg1"/>
                </a:solidFill>
              </a:rPr>
              <a:t>2000                          2002                        2004                          2006                       2008                         2010?</a:t>
            </a:r>
            <a:endParaRPr lang="en-US" sz="1000" b="1">
              <a:solidFill>
                <a:schemeClr val="bg1"/>
              </a:solidFill>
            </a:endParaRPr>
          </a:p>
        </p:txBody>
      </p:sp>
      <p:sp>
        <p:nvSpPr>
          <p:cNvPr id="5" name="Text Box 4"/>
          <p:cNvSpPr txBox="1"/>
          <p:nvPr/>
        </p:nvSpPr>
        <p:spPr>
          <a:xfrm>
            <a:off x="4000500" y="142875"/>
            <a:ext cx="1376045" cy="368300"/>
          </a:xfrm>
          <a:prstGeom prst="rect">
            <a:avLst/>
          </a:prstGeom>
          <a:noFill/>
        </p:spPr>
        <p:txBody>
          <a:bodyPr wrap="square" rtlCol="0" anchor="t">
            <a:spAutoFit/>
          </a:bodyPr>
          <a:p>
            <a:r>
              <a:rPr lang="en-US" b="1">
                <a:latin typeface="Bahnschrift" panose="020B0502040204020203" charset="0"/>
                <a:cs typeface="Bahnschrift" panose="020B0502040204020203" charset="0"/>
              </a:rPr>
              <a:t>Judgment</a:t>
            </a:r>
            <a:endParaRPr lang="en-US" b="1">
              <a:latin typeface="Bahnschrift" panose="020B0502040204020203" charset="0"/>
              <a:cs typeface="Bahnschrift" panose="020B0502040204020203" charset="0"/>
            </a:endParaRPr>
          </a:p>
        </p:txBody>
      </p:sp>
      <p:sp>
        <p:nvSpPr>
          <p:cNvPr id="6" name="Text Box 5"/>
          <p:cNvSpPr txBox="1"/>
          <p:nvPr/>
        </p:nvSpPr>
        <p:spPr>
          <a:xfrm>
            <a:off x="2624455" y="1706880"/>
            <a:ext cx="1376045" cy="444500"/>
          </a:xfrm>
          <a:prstGeom prst="rect">
            <a:avLst/>
          </a:prstGeom>
          <a:noFill/>
        </p:spPr>
        <p:txBody>
          <a:bodyPr wrap="square" rtlCol="0" anchor="t">
            <a:noAutofit/>
          </a:bodyPr>
          <a:p>
            <a:r>
              <a:rPr lang="en-US" b="1">
                <a:latin typeface="Bahnschrift" panose="020B0502040204020203" charset="0"/>
                <a:cs typeface="Bahnschrift" panose="020B0502040204020203" charset="0"/>
              </a:rPr>
              <a:t>IS\ICT</a:t>
            </a:r>
            <a:endParaRPr lang="en-US" b="1">
              <a:latin typeface="Bahnschrift" panose="020B0502040204020203" charset="0"/>
              <a:cs typeface="Bahnschrift" panose="020B0502040204020203" charset="0"/>
            </a:endParaRPr>
          </a:p>
        </p:txBody>
      </p:sp>
      <p:sp>
        <p:nvSpPr>
          <p:cNvPr id="7" name="Text Box 6"/>
          <p:cNvSpPr txBox="1"/>
          <p:nvPr/>
        </p:nvSpPr>
        <p:spPr>
          <a:xfrm>
            <a:off x="7917815" y="2626995"/>
            <a:ext cx="1376045" cy="368300"/>
          </a:xfrm>
          <a:prstGeom prst="rect">
            <a:avLst/>
          </a:prstGeom>
          <a:noFill/>
        </p:spPr>
        <p:txBody>
          <a:bodyPr wrap="square" rtlCol="0" anchor="t">
            <a:spAutoFit/>
          </a:bodyPr>
          <a:p>
            <a:r>
              <a:rPr lang="en-US" b="1">
                <a:latin typeface="Bahnschrift" panose="020B0502040204020203" charset="0"/>
                <a:cs typeface="Bahnschrift" panose="020B0502040204020203" charset="0"/>
              </a:rPr>
              <a:t>stats</a:t>
            </a:r>
            <a:endParaRPr lang="en-US" b="1">
              <a:latin typeface="Bahnschrift" panose="020B0502040204020203" charset="0"/>
              <a:cs typeface="Bahnschrift" panose="020B0502040204020203" charset="0"/>
            </a:endParaRPr>
          </a:p>
        </p:txBody>
      </p:sp>
      <p:sp>
        <p:nvSpPr>
          <p:cNvPr id="9" name="Text Box 8"/>
          <p:cNvSpPr txBox="1"/>
          <p:nvPr/>
        </p:nvSpPr>
        <p:spPr>
          <a:xfrm>
            <a:off x="3528060" y="3177540"/>
            <a:ext cx="1332865" cy="320040"/>
          </a:xfrm>
          <a:prstGeom prst="rect">
            <a:avLst/>
          </a:prstGeom>
          <a:noFill/>
        </p:spPr>
        <p:txBody>
          <a:bodyPr wrap="square" rtlCol="0" anchor="t">
            <a:noAutofit/>
          </a:bodyPr>
          <a:p>
            <a:r>
              <a:rPr lang="en-US" sz="1400">
                <a:latin typeface="Bahnschrift" panose="020B0502040204020203" charset="0"/>
                <a:cs typeface="Bahnschrift" panose="020B0502040204020203" charset="0"/>
              </a:rPr>
              <a:t>History</a:t>
            </a:r>
            <a:endParaRPr lang="en-US" sz="1400">
              <a:latin typeface="Bahnschrift" panose="020B0502040204020203" charset="0"/>
              <a:cs typeface="Bahnschrift" panose="020B0502040204020203" charset="0"/>
            </a:endParaRPr>
          </a:p>
        </p:txBody>
      </p:sp>
      <p:sp>
        <p:nvSpPr>
          <p:cNvPr id="10" name="Text Box 9"/>
          <p:cNvSpPr txBox="1"/>
          <p:nvPr/>
        </p:nvSpPr>
        <p:spPr>
          <a:xfrm>
            <a:off x="3831590" y="142875"/>
            <a:ext cx="330835" cy="213995"/>
          </a:xfrm>
          <a:prstGeom prst="rect">
            <a:avLst/>
          </a:prstGeom>
          <a:noFill/>
        </p:spPr>
        <p:txBody>
          <a:bodyPr wrap="square" rtlCol="0">
            <a:spAutoFit/>
          </a:bodyPr>
          <a:p>
            <a:r>
              <a:rPr lang="en-US" sz="800" b="1">
                <a:latin typeface="Arial" panose="020B0604020202020204" pitchFamily="34" charset="0"/>
                <a:cs typeface="Arial" panose="020B0604020202020204" pitchFamily="34" charset="0"/>
              </a:rPr>
              <a:t>3</a:t>
            </a:r>
            <a:endParaRPr lang="en-US" sz="800" b="1">
              <a:latin typeface="Arial" panose="020B0604020202020204" pitchFamily="34" charset="0"/>
              <a:cs typeface="Arial" panose="020B0604020202020204" pitchFamily="34" charset="0"/>
            </a:endParaRPr>
          </a:p>
        </p:txBody>
      </p:sp>
      <p:sp>
        <p:nvSpPr>
          <p:cNvPr id="11" name="Text Box 10"/>
          <p:cNvSpPr txBox="1"/>
          <p:nvPr/>
        </p:nvSpPr>
        <p:spPr>
          <a:xfrm>
            <a:off x="2447925" y="1706880"/>
            <a:ext cx="76200" cy="196850"/>
          </a:xfrm>
          <a:prstGeom prst="rect">
            <a:avLst/>
          </a:prstGeom>
          <a:noFill/>
        </p:spPr>
        <p:txBody>
          <a:bodyPr wrap="square" rtlCol="0">
            <a:noAutofit/>
          </a:bodyPr>
          <a:p>
            <a:r>
              <a:rPr lang="en-US" sz="900" b="1">
                <a:latin typeface="Arial" panose="020B0604020202020204" pitchFamily="34" charset="0"/>
                <a:cs typeface="Arial" panose="020B0604020202020204" pitchFamily="34" charset="0"/>
              </a:rPr>
              <a:t>1</a:t>
            </a:r>
            <a:endParaRPr lang="en-US" sz="900" b="1">
              <a:latin typeface="Arial" panose="020B0604020202020204" pitchFamily="34" charset="0"/>
              <a:cs typeface="Arial" panose="020B0604020202020204" pitchFamily="34" charset="0"/>
            </a:endParaRPr>
          </a:p>
        </p:txBody>
      </p:sp>
      <p:sp>
        <p:nvSpPr>
          <p:cNvPr id="13" name="Text Box 12"/>
          <p:cNvSpPr txBox="1"/>
          <p:nvPr/>
        </p:nvSpPr>
        <p:spPr>
          <a:xfrm>
            <a:off x="7838440" y="2650490"/>
            <a:ext cx="153035" cy="213995"/>
          </a:xfrm>
          <a:prstGeom prst="rect">
            <a:avLst/>
          </a:prstGeom>
          <a:noFill/>
        </p:spPr>
        <p:txBody>
          <a:bodyPr wrap="square" rtlCol="0">
            <a:spAutoFit/>
          </a:bodyPr>
          <a:p>
            <a:r>
              <a:rPr lang="en-US" sz="800" b="1">
                <a:latin typeface="Arial" panose="020B0604020202020204" pitchFamily="34" charset="0"/>
                <a:cs typeface="Arial" panose="020B0604020202020204" pitchFamily="34" charset="0"/>
              </a:rPr>
              <a:t>2</a:t>
            </a:r>
            <a:endParaRPr lang="en-US" sz="800" b="1">
              <a:latin typeface="Arial" panose="020B0604020202020204" pitchFamily="34" charset="0"/>
              <a:cs typeface="Arial" panose="020B0604020202020204" pitchFamily="34" charset="0"/>
            </a:endParaRPr>
          </a:p>
        </p:txBody>
      </p:sp>
      <p:sp>
        <p:nvSpPr>
          <p:cNvPr id="14" name="Text Box 13"/>
          <p:cNvSpPr txBox="1"/>
          <p:nvPr/>
        </p:nvSpPr>
        <p:spPr>
          <a:xfrm>
            <a:off x="876935" y="4126865"/>
            <a:ext cx="6245225" cy="306705"/>
          </a:xfrm>
          <a:prstGeom prst="rect">
            <a:avLst/>
          </a:prstGeom>
          <a:noFill/>
        </p:spPr>
        <p:txBody>
          <a:bodyPr wrap="square" rtlCol="0">
            <a:spAutoFit/>
          </a:bodyPr>
          <a:p>
            <a:r>
              <a:rPr lang="en-US" sz="1400" b="1">
                <a:latin typeface="Arial" panose="020B0604020202020204" pitchFamily="34" charset="0"/>
                <a:cs typeface="Arial" panose="020B0604020202020204" pitchFamily="34" charset="0"/>
              </a:rPr>
              <a:t>Fig. 12.2 What is needed in order to prepare a good set of forecasts?</a:t>
            </a:r>
            <a:endParaRPr lang="en-US" sz="1400" b="1">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195" y="129540"/>
            <a:ext cx="8441055" cy="1599565"/>
          </a:xfrm>
          <a:prstGeom prst="rect">
            <a:avLst/>
          </a:prstGeom>
          <a:noFill/>
        </p:spPr>
        <p:txBody>
          <a:bodyPr wrap="square" rtlCol="0" anchor="t">
            <a:spAutoFit/>
          </a:bodyPr>
          <a:p>
            <a:r>
              <a:rPr lang="en-US" sz="1400" b="1">
                <a:solidFill>
                  <a:schemeClr val="bg1"/>
                </a:solidFill>
              </a:rPr>
              <a:t>In order to live with the aforementioned risk, we would like to have the black-lines as well, as shown in Fig. 12.2. Those lines are the forecast/prediction intervals—in this case symmetric over and under the point forecasts—and their very reason for existence is to give a sense of the uncertainty around point forecasts. In essence they tell you:</a:t>
            </a:r>
            <a:endParaRPr lang="en-US" sz="1400" b="1">
              <a:solidFill>
                <a:schemeClr val="bg1"/>
              </a:solidFill>
            </a:endParaRPr>
          </a:p>
          <a:p>
            <a:endParaRPr lang="en-US" sz="1400" b="1">
              <a:solidFill>
                <a:schemeClr val="bg1"/>
              </a:solidFill>
            </a:endParaRPr>
          </a:p>
          <a:p>
            <a:r>
              <a:rPr lang="en-US" sz="1400" b="1">
                <a:solidFill>
                  <a:schemeClr val="bg1"/>
                </a:solidFill>
              </a:rPr>
              <a:t>.</a:t>
            </a:r>
            <a:r>
              <a:rPr lang="en-US" sz="1400" b="1" i="1">
                <a:solidFill>
                  <a:schemeClr val="bg1"/>
                </a:solidFill>
              </a:rPr>
              <a:t>.. if it’s not going to be the dotted-line, then with great confidence it would be something</a:t>
            </a:r>
            <a:endParaRPr lang="en-US" sz="1400" b="1" i="1">
              <a:solidFill>
                <a:schemeClr val="bg1"/>
              </a:solidFill>
            </a:endParaRPr>
          </a:p>
          <a:p>
            <a:r>
              <a:rPr lang="en-US" sz="1400" b="1" i="1">
                <a:solidFill>
                  <a:schemeClr val="bg1"/>
                </a:solidFill>
              </a:rPr>
              <a:t>from the lower black-line up to the upper black-line!</a:t>
            </a:r>
            <a:endParaRPr lang="en-US" sz="1400" b="1" i="1">
              <a:solidFill>
                <a:schemeClr val="bg1"/>
              </a:solidFill>
            </a:endParaRPr>
          </a:p>
        </p:txBody>
      </p:sp>
      <p:sp>
        <p:nvSpPr>
          <p:cNvPr id="3" name="Text Box 2"/>
          <p:cNvSpPr txBox="1"/>
          <p:nvPr/>
        </p:nvSpPr>
        <p:spPr>
          <a:xfrm>
            <a:off x="163195" y="1812290"/>
            <a:ext cx="9902825" cy="3159125"/>
          </a:xfrm>
          <a:prstGeom prst="rect">
            <a:avLst/>
          </a:prstGeom>
          <a:noFill/>
        </p:spPr>
        <p:txBody>
          <a:bodyPr wrap="square" rtlCol="0" anchor="t">
            <a:noAutofit/>
          </a:bodyPr>
          <a:p>
            <a:r>
              <a:rPr lang="en-US" sz="1400">
                <a:solidFill>
                  <a:schemeClr val="bg1"/>
                </a:solidFill>
              </a:rPr>
              <a:t>We would like to set these confidence levels around 95%, thus being 95% certain</a:t>
            </a:r>
            <a:endParaRPr lang="en-US" sz="1400">
              <a:solidFill>
                <a:schemeClr val="bg1"/>
              </a:solidFill>
            </a:endParaRPr>
          </a:p>
          <a:p>
            <a:r>
              <a:rPr lang="en-US" sz="1400">
                <a:solidFill>
                  <a:schemeClr val="bg1"/>
                </a:solidFill>
              </a:rPr>
              <a:t>that the future unknown demand will appear somewhere between those solid-lines.</a:t>
            </a:r>
            <a:endParaRPr lang="en-US" sz="1400">
              <a:solidFill>
                <a:schemeClr val="bg1"/>
              </a:solidFill>
            </a:endParaRPr>
          </a:p>
          <a:p>
            <a:r>
              <a:rPr lang="en-US" sz="1400">
                <a:solidFill>
                  <a:schemeClr val="bg1"/>
                </a:solidFill>
              </a:rPr>
              <a:t>But in real life this results in something that managers totally dislike: solid-lines</a:t>
            </a:r>
            <a:endParaRPr lang="en-US" sz="1400">
              <a:solidFill>
                <a:schemeClr val="bg1"/>
              </a:solidFill>
            </a:endParaRPr>
          </a:p>
          <a:p>
            <a:r>
              <a:rPr lang="en-US" sz="1400">
                <a:solidFill>
                  <a:schemeClr val="bg1"/>
                </a:solidFill>
              </a:rPr>
              <a:t>being far out from the dotted line ... And as a result, managers go one step back</a:t>
            </a:r>
            <a:endParaRPr lang="en-US" sz="1400">
              <a:solidFill>
                <a:schemeClr val="bg1"/>
              </a:solidFill>
            </a:endParaRPr>
          </a:p>
          <a:p>
            <a:r>
              <a:rPr lang="en-US" sz="1400">
                <a:solidFill>
                  <a:schemeClr val="bg1"/>
                </a:solidFill>
              </a:rPr>
              <a:t>and require only the point forecasts to be reported to them. This is the reason that</a:t>
            </a:r>
            <a:endParaRPr lang="en-US" sz="1400">
              <a:solidFill>
                <a:schemeClr val="bg1"/>
              </a:solidFill>
            </a:endParaRPr>
          </a:p>
          <a:p>
            <a:r>
              <a:rPr lang="en-US" sz="1400">
                <a:solidFill>
                  <a:schemeClr val="bg1"/>
                </a:solidFill>
              </a:rPr>
              <a:t>most advanced forecasting software—FSS (stands for forecasting support systems)</a:t>
            </a:r>
            <a:endParaRPr lang="en-US" sz="1400">
              <a:solidFill>
                <a:schemeClr val="bg1"/>
              </a:solidFill>
            </a:endParaRPr>
          </a:p>
          <a:p>
            <a:r>
              <a:rPr lang="en-US" sz="1400">
                <a:solidFill>
                  <a:schemeClr val="bg1"/>
                </a:solidFill>
              </a:rPr>
              <a:t>usually do not report the prediction intervals at all.</a:t>
            </a:r>
            <a:endParaRPr lang="en-US" sz="1400">
              <a:solidFill>
                <a:schemeClr val="bg1"/>
              </a:solidFill>
            </a:endParaRPr>
          </a:p>
          <a:p>
            <a:r>
              <a:rPr lang="en-US" sz="1400">
                <a:solidFill>
                  <a:schemeClr val="bg1"/>
                </a:solidFill>
              </a:rPr>
              <a:t>Another critical part of the forecasting process, as presented in Fig. 12.2, is</a:t>
            </a:r>
            <a:endParaRPr lang="en-US" sz="1400">
              <a:solidFill>
                <a:schemeClr val="bg1"/>
              </a:solidFill>
            </a:endParaRPr>
          </a:p>
          <a:p>
            <a:r>
              <a:rPr lang="en-US" sz="1400">
                <a:solidFill>
                  <a:schemeClr val="bg1"/>
                </a:solidFill>
              </a:rPr>
              <a:t>Human Judgment! Humans don’t really like machines... They’re afraid of them!</a:t>
            </a:r>
            <a:endParaRPr lang="en-US" sz="1400">
              <a:solidFill>
                <a:schemeClr val="bg1"/>
              </a:solidFill>
            </a:endParaRPr>
          </a:p>
          <a:p>
            <a:r>
              <a:rPr lang="en-US" sz="1400">
                <a:solidFill>
                  <a:schemeClr val="bg1"/>
                </a:solidFill>
              </a:rPr>
              <a:t>They think they will get their jobs and eventually they will get fired! As a result,</a:t>
            </a:r>
            <a:endParaRPr lang="en-US" sz="1400">
              <a:solidFill>
                <a:schemeClr val="bg1"/>
              </a:solidFill>
            </a:endParaRPr>
          </a:p>
          <a:p>
            <a:r>
              <a:rPr lang="en-US" sz="1400">
                <a:solidFill>
                  <a:schemeClr val="bg1"/>
                </a:solidFill>
              </a:rPr>
              <a:t>they dislike ready-made solutions that do not require their intervention. They would</a:t>
            </a:r>
            <a:endParaRPr lang="en-US" sz="1400">
              <a:solidFill>
                <a:schemeClr val="bg1"/>
              </a:solidFill>
            </a:endParaRPr>
          </a:p>
          <a:p>
            <a:r>
              <a:rPr lang="en-US" sz="1400">
                <a:solidFill>
                  <a:schemeClr val="bg1"/>
                </a:solidFill>
              </a:rPr>
              <a:t>like to have some ownership of the produced forecast. So ... they Adjust!</a:t>
            </a:r>
            <a:endParaRPr lang="en-US" sz="1400">
              <a:solidFill>
                <a:schemeClr val="bg1"/>
              </a:solidFill>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269930" y="465864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8152" y="465864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7702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000" y="135890"/>
            <a:ext cx="8368030" cy="4399915"/>
          </a:xfrm>
          <a:prstGeom prst="rect">
            <a:avLst/>
          </a:prstGeom>
          <a:noFill/>
        </p:spPr>
        <p:txBody>
          <a:bodyPr wrap="square" rtlCol="0" anchor="t">
            <a:spAutoFit/>
          </a:bodyPr>
          <a:p>
            <a:r>
              <a:rPr lang="en-US" sz="1400" b="1">
                <a:solidFill>
                  <a:schemeClr val="bg1"/>
                </a:solidFill>
                <a:latin typeface="Bahnschrift" panose="020B0502040204020203" charset="0"/>
                <a:cs typeface="Bahnschrift" panose="020B0502040204020203" charset="0"/>
              </a:rPr>
              <a:t>They basically adjust for two reasons:</a:t>
            </a:r>
            <a:endParaRPr lang="en-US" sz="1400" b="1">
              <a:solidFill>
                <a:schemeClr val="bg1"/>
              </a:solidFill>
              <a:latin typeface="Bahnschrift" panose="020B0502040204020203" charset="0"/>
              <a:cs typeface="Bahnschrift" panose="020B0502040204020203" charset="0"/>
            </a:endParaRPr>
          </a:p>
          <a:p>
            <a:endParaRPr lang="en-US" sz="1400">
              <a:solidFill>
                <a:schemeClr val="bg1"/>
              </a:solidFill>
            </a:endParaRPr>
          </a:p>
          <a:p>
            <a:r>
              <a:rPr lang="en-US" sz="1200">
                <a:solidFill>
                  <a:schemeClr val="bg1"/>
                </a:solidFill>
              </a:rPr>
              <a:t>a) Because they think that they are better forecasters than the FSS system in</a:t>
            </a:r>
            <a:endParaRPr lang="en-US" sz="1200">
              <a:solidFill>
                <a:schemeClr val="bg1"/>
              </a:solidFill>
            </a:endParaRPr>
          </a:p>
          <a:p>
            <a:r>
              <a:rPr lang="en-US" sz="1200">
                <a:solidFill>
                  <a:schemeClr val="bg1"/>
                </a:solidFill>
              </a:rPr>
              <a:t>front of them! They believe they’re better at selecting and/or optimizing, as</a:t>
            </a:r>
            <a:endParaRPr lang="en-US" sz="1200">
              <a:solidFill>
                <a:schemeClr val="bg1"/>
              </a:solidFill>
            </a:endParaRPr>
          </a:p>
          <a:p>
            <a:r>
              <a:rPr lang="en-US" sz="1200">
                <a:solidFill>
                  <a:schemeClr val="bg1"/>
                </a:solidFill>
              </a:rPr>
              <a:t>well as calibrating the available forecasting models provided to them by the</a:t>
            </a:r>
            <a:endParaRPr lang="en-US" sz="1200">
              <a:solidFill>
                <a:schemeClr val="bg1"/>
              </a:solidFill>
            </a:endParaRPr>
          </a:p>
          <a:p>
            <a:r>
              <a:rPr lang="en-US" sz="1200">
                <a:solidFill>
                  <a:schemeClr val="bg1"/>
                </a:solidFill>
              </a:rPr>
              <a:t>FSS ... that is obviously wrong! FSS use advanced optimizers to select among thousands of values as to initialize, optimize, select, tune, and fine tune the 100s of models available to their forecasting engine. So when an FSS suggests a model, usually termed as the Expert or Auto forecast, a very serious optimization procedure has taken place, and a challenge is more often than not</a:t>
            </a:r>
            <a:endParaRPr lang="en-US" sz="1200">
              <a:solidFill>
                <a:schemeClr val="bg1"/>
              </a:solidFill>
            </a:endParaRPr>
          </a:p>
          <a:p>
            <a:r>
              <a:rPr lang="en-US" sz="1200">
                <a:solidFill>
                  <a:schemeClr val="bg1"/>
                </a:solidFill>
              </a:rPr>
              <a:t>futile.</a:t>
            </a:r>
            <a:r>
              <a:rPr lang="en-US" sz="1200">
                <a:solidFill>
                  <a:schemeClr val="bg1"/>
                </a:solidFill>
                <a:sym typeface="+mn-ea"/>
              </a:rPr>
              <a:t>(</a:t>
            </a:r>
            <a:endParaRPr lang="en-US" sz="1200">
              <a:solidFill>
                <a:schemeClr val="bg1"/>
              </a:solidFill>
              <a:sym typeface="+mn-ea"/>
            </a:endParaRPr>
          </a:p>
          <a:p>
            <a:endParaRPr lang="en-US" sz="1200">
              <a:solidFill>
                <a:schemeClr val="bg1"/>
              </a:solidFill>
            </a:endParaRPr>
          </a:p>
          <a:p>
            <a:r>
              <a:rPr lang="en-US" sz="1200">
                <a:solidFill>
                  <a:schemeClr val="bg1"/>
                </a:solidFill>
              </a:rPr>
              <a:t>(b) Because they think that they KNOW something that the FSS system in front of</a:t>
            </a:r>
            <a:endParaRPr lang="en-US" sz="1200">
              <a:solidFill>
                <a:schemeClr val="bg1"/>
              </a:solidFill>
            </a:endParaRPr>
          </a:p>
          <a:p>
            <a:r>
              <a:rPr lang="en-US" sz="1200">
                <a:solidFill>
                  <a:schemeClr val="bg1"/>
                </a:solidFill>
              </a:rPr>
              <a:t>them does not! Now if they really know something, they would be correct to</a:t>
            </a:r>
            <a:endParaRPr lang="en-US" sz="1200">
              <a:solidFill>
                <a:schemeClr val="bg1"/>
              </a:solidFill>
            </a:endParaRPr>
          </a:p>
          <a:p>
            <a:r>
              <a:rPr lang="en-US" sz="1200">
                <a:solidFill>
                  <a:schemeClr val="bg1"/>
                </a:solidFill>
              </a:rPr>
              <a:t>act. If the information is reliably sourced and they are confident they are doing</a:t>
            </a:r>
            <a:endParaRPr lang="en-US" sz="1200">
              <a:solidFill>
                <a:schemeClr val="bg1"/>
              </a:solidFill>
            </a:endParaRPr>
          </a:p>
          <a:p>
            <a:r>
              <a:rPr lang="en-US" sz="1200">
                <a:solidFill>
                  <a:schemeClr val="bg1"/>
                </a:solidFill>
              </a:rPr>
              <a:t>the right thing, they should go for it. But, be aware, there are certain rules to</a:t>
            </a:r>
            <a:endParaRPr lang="en-US" sz="1200">
              <a:solidFill>
                <a:schemeClr val="bg1"/>
              </a:solidFill>
            </a:endParaRPr>
          </a:p>
          <a:p>
            <a:r>
              <a:rPr lang="en-US" sz="1200">
                <a:solidFill>
                  <a:schemeClr val="bg1"/>
                </a:solidFill>
              </a:rPr>
              <a:t>how these adjustments should be made.</a:t>
            </a:r>
            <a:endParaRPr lang="en-US" sz="1200">
              <a:solidFill>
                <a:schemeClr val="bg1"/>
              </a:solidFill>
            </a:endParaRPr>
          </a:p>
          <a:p>
            <a:endParaRPr lang="en-US" sz="1200">
              <a:solidFill>
                <a:schemeClr val="bg1"/>
              </a:solidFill>
            </a:endParaRPr>
          </a:p>
          <a:p>
            <a:r>
              <a:rPr lang="en-US" sz="1200">
                <a:solidFill>
                  <a:schemeClr val="bg1"/>
                </a:solidFill>
              </a:rPr>
              <a:t>(c) What are the conceptual differences between forecasting and Statistics? Time_x0002_series Forecasting used to be a part of Statistics—nowadays (thanks to Makri_x0002_dakis11 et al.) it is a far more generic and multidisciplinary scientific field. Multidisciplinary should be already obvious as we have clearly identified (a)</a:t>
            </a:r>
            <a:endParaRPr lang="en-US" sz="1200">
              <a:solidFill>
                <a:schemeClr val="bg1"/>
              </a:solidFill>
            </a:endParaRPr>
          </a:p>
          <a:p>
            <a:r>
              <a:rPr lang="en-US" sz="1200">
                <a:solidFill>
                  <a:schemeClr val="bg1"/>
                </a:solidFill>
              </a:rPr>
              <a:t>Stats (so Math, Statistics), (b) IS/ICT (so Information and Computer Sciences),</a:t>
            </a:r>
            <a:endParaRPr lang="en-US" sz="1200">
              <a:solidFill>
                <a:schemeClr val="bg1"/>
              </a:solidFill>
            </a:endParaRPr>
          </a:p>
          <a:p>
            <a:r>
              <a:rPr lang="en-US" sz="1200">
                <a:solidFill>
                  <a:schemeClr val="bg1"/>
                </a:solidFill>
              </a:rPr>
              <a:t>and (c) Human Judgment (so Psychology), being all essential parts of the</a:t>
            </a:r>
            <a:endParaRPr lang="en-US" sz="1200">
              <a:solidFill>
                <a:schemeClr val="bg1"/>
              </a:solidFill>
            </a:endParaRPr>
          </a:p>
          <a:p>
            <a:r>
              <a:rPr lang="en-US" sz="1200">
                <a:solidFill>
                  <a:schemeClr val="bg1"/>
                </a:solidFill>
              </a:rPr>
              <a:t>discipline.</a:t>
            </a:r>
            <a:endParaRPr lang="en-US" sz="1200">
              <a:solidFill>
                <a:schemeClr val="bg1"/>
              </a:solidFill>
            </a:endParaRPr>
          </a:p>
        </p:txBody>
      </p:sp>
      <p:sp>
        <p:nvSpPr>
          <p:cNvPr id="15" name="矩形 14"/>
          <p:cNvSpPr/>
          <p:nvPr/>
        </p:nvSpPr>
        <p:spPr>
          <a:xfrm>
            <a:off x="269930" y="465864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1458290" y="4978493"/>
            <a:ext cx="71750" cy="71750"/>
          </a:xfrm>
          <a:prstGeom prst="corner">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8152" y="465864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7702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矩形 14"/>
          <p:cNvSpPr/>
          <p:nvPr/>
        </p:nvSpPr>
        <p:spPr>
          <a:xfrm>
            <a:off x="269930" y="465864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1458290" y="4978493"/>
            <a:ext cx="71750" cy="71750"/>
          </a:xfrm>
          <a:prstGeom prst="corner">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8152" y="465864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7702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3" name="Text Box 2"/>
          <p:cNvSpPr txBox="1"/>
          <p:nvPr/>
        </p:nvSpPr>
        <p:spPr>
          <a:xfrm>
            <a:off x="212725" y="847090"/>
            <a:ext cx="8589645" cy="2861310"/>
          </a:xfrm>
          <a:prstGeom prst="rect">
            <a:avLst/>
          </a:prstGeom>
          <a:noFill/>
        </p:spPr>
        <p:txBody>
          <a:bodyPr wrap="square" rtlCol="0" anchor="t">
            <a:spAutoFit/>
          </a:bodyPr>
          <a:p>
            <a:r>
              <a:rPr lang="en-US">
                <a:solidFill>
                  <a:schemeClr val="bg1"/>
                </a:solidFill>
                <a:sym typeface="+mn-ea"/>
              </a:rPr>
              <a:t>From a methodological point of view, forecasters—in contrast to Statisticians,</a:t>
            </a:r>
            <a:endParaRPr lang="en-US">
              <a:solidFill>
                <a:schemeClr val="bg1"/>
              </a:solidFill>
            </a:endParaRPr>
          </a:p>
          <a:p>
            <a:r>
              <a:rPr lang="en-US">
                <a:solidFill>
                  <a:schemeClr val="bg1"/>
                </a:solidFill>
                <a:sym typeface="+mn-ea"/>
              </a:rPr>
              <a:t>quest for an optimal model in a different way, so:</a:t>
            </a:r>
            <a:endParaRPr lang="en-US">
              <a:solidFill>
                <a:schemeClr val="bg1"/>
              </a:solidFill>
              <a:sym typeface="+mn-ea"/>
            </a:endParaRPr>
          </a:p>
          <a:p>
            <a:endParaRPr lang="en-US">
              <a:solidFill>
                <a:schemeClr val="bg1"/>
              </a:solidFill>
            </a:endParaRPr>
          </a:p>
          <a:p>
            <a:r>
              <a:rPr lang="en-US" i="1">
                <a:solidFill>
                  <a:schemeClr val="accent2">
                    <a:lumMod val="50000"/>
                  </a:schemeClr>
                </a:solidFill>
                <a:sym typeface="+mn-ea"/>
              </a:rPr>
              <a:t>How do you define the “best” forecasting method/model?</a:t>
            </a:r>
            <a:endParaRPr lang="en-US" i="1">
              <a:solidFill>
                <a:schemeClr val="accent2">
                  <a:lumMod val="50000"/>
                </a:schemeClr>
              </a:solidFill>
              <a:sym typeface="+mn-ea"/>
            </a:endParaRPr>
          </a:p>
          <a:p>
            <a:endParaRPr lang="en-US">
              <a:solidFill>
                <a:schemeClr val="bg1"/>
              </a:solidFill>
            </a:endParaRPr>
          </a:p>
          <a:p>
            <a:r>
              <a:rPr lang="en-US">
                <a:solidFill>
                  <a:schemeClr val="bg1"/>
                </a:solidFill>
                <a:sym typeface="+mn-ea"/>
              </a:rPr>
              <a:t>Statistics fundamentally makes the assumption that there is a true underlying</a:t>
            </a:r>
            <a:endParaRPr lang="en-US">
              <a:solidFill>
                <a:schemeClr val="bg1"/>
              </a:solidFill>
            </a:endParaRPr>
          </a:p>
          <a:p>
            <a:r>
              <a:rPr lang="en-US">
                <a:solidFill>
                  <a:schemeClr val="bg1"/>
                </a:solidFill>
                <a:sym typeface="+mn-ea"/>
              </a:rPr>
              <a:t>model under the observed data series, that is, the black-dotted-line under the noisy time series in Fig. 12.3. If we identify that true underlying model, then all we have to do is project it into the future, in our case the grey-dotted line. However, is this the best possible forecast?</a:t>
            </a:r>
            <a:endParaRPr lang="en-US">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2" name="矩形: 对角圆角 1"/>
          <p:cNvSpPr/>
          <p:nvPr/>
        </p:nvSpPr>
        <p:spPr>
          <a:xfrm>
            <a:off x="-4" y="3886200"/>
            <a:ext cx="9144003" cy="12573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Gilroy" panose="00000400000000000000"/>
                <a:cs typeface="+mn-cs"/>
              </a:rPr>
              <a:t>In essence, in statistics we try to find the model that best fits the data. And since</a:t>
            </a:r>
            <a:endParaRPr kumimoji="0" lang="zh-CN" altLang="en-US" sz="1400" b="1" i="0" u="none" strike="noStrike" kern="1200" cap="none" spc="0" normalizeH="0" baseline="0" noProof="0">
              <a:ln>
                <a:noFill/>
              </a:ln>
              <a:solidFill>
                <a:schemeClr val="tx1"/>
              </a:solidFill>
              <a:effectLst/>
              <a:uLnTx/>
              <a:uFillTx/>
              <a:latin typeface="Gilroy" panose="00000400000000000000"/>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Gilroy" panose="00000400000000000000"/>
                <a:cs typeface="+mn-cs"/>
              </a:rPr>
              <a:t>we expect history to repeat itself, we project it and we are happy. Thus, the statistical</a:t>
            </a:r>
            <a:endParaRPr kumimoji="0" lang="zh-CN" altLang="en-US" sz="1400" b="1" i="0" u="none" strike="noStrike" kern="1200" cap="none" spc="0" normalizeH="0" baseline="0" noProof="0">
              <a:ln>
                <a:noFill/>
              </a:ln>
              <a:solidFill>
                <a:schemeClr val="tx1"/>
              </a:solidFill>
              <a:effectLst/>
              <a:uLnTx/>
              <a:uFillTx/>
              <a:latin typeface="Gilroy" panose="00000400000000000000"/>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Gilroy" panose="00000400000000000000"/>
                <a:cs typeface="+mn-cs"/>
              </a:rPr>
              <a:t>forecasting recipe is: Find the best fit → Get the job done → Sleep tight!</a:t>
            </a:r>
            <a:endParaRPr kumimoji="0" lang="zh-CN" altLang="en-US" sz="1400" b="1" i="0" u="none" strike="noStrike" kern="1200" cap="none" spc="0" normalizeH="0" baseline="0" noProof="0">
              <a:ln>
                <a:noFill/>
              </a:ln>
              <a:solidFill>
                <a:schemeClr val="tx1"/>
              </a:solidFill>
              <a:effectLst/>
              <a:uLnTx/>
              <a:uFillTx/>
              <a:latin typeface="Gilroy" panose="00000400000000000000"/>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chemeClr val="tx1"/>
              </a:solidFill>
              <a:effectLst/>
              <a:uLnTx/>
              <a:uFillTx/>
              <a:latin typeface="Gilroy" panose="00000400000000000000"/>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1" i="1" u="none" strike="noStrike" kern="1200" cap="none" spc="0" normalizeH="0" baseline="0" noProof="0">
                <a:ln>
                  <a:noFill/>
                </a:ln>
                <a:solidFill>
                  <a:schemeClr val="accent2">
                    <a:lumMod val="50000"/>
                  </a:schemeClr>
                </a:solidFill>
                <a:effectLst/>
                <a:uLnTx/>
                <a:uFillTx/>
                <a:latin typeface="Gilroy" panose="00000400000000000000"/>
                <a:cs typeface="+mn-cs"/>
              </a:rPr>
              <a:t>However, in time-series forecasting, history very rarely repeats itself!</a:t>
            </a:r>
            <a:endParaRPr kumimoji="0" lang="zh-CN" altLang="en-US" sz="1400" b="1" i="1" u="none" strike="noStrike" kern="1200" cap="none" spc="0" normalizeH="0" baseline="0" noProof="0">
              <a:ln>
                <a:noFill/>
              </a:ln>
              <a:solidFill>
                <a:schemeClr val="accent2">
                  <a:lumMod val="50000"/>
                </a:schemeClr>
              </a:solidFill>
              <a:effectLst/>
              <a:uLnTx/>
              <a:uFillTx/>
              <a:latin typeface="Gilroy" panose="00000400000000000000"/>
              <a:cs typeface="+mn-cs"/>
            </a:endParaRPr>
          </a:p>
        </p:txBody>
      </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4" name="组合 23"/>
          <p:cNvGrpSpPr/>
          <p:nvPr/>
        </p:nvGrpSpPr>
        <p:grpSpPr>
          <a:xfrm rot="16200000">
            <a:off x="615284" y="3481835"/>
            <a:ext cx="63640" cy="420141"/>
            <a:chOff x="8864460" y="2172680"/>
            <a:chExt cx="127280" cy="840281"/>
          </a:xfrm>
        </p:grpSpPr>
        <p:sp>
          <p:nvSpPr>
            <p:cNvPr id="25" name="椭圆 24"/>
            <p:cNvSpPr/>
            <p:nvPr/>
          </p:nvSpPr>
          <p:spPr>
            <a:xfrm rot="5400000">
              <a:off x="8864460" y="2172680"/>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26" name="椭圆 25"/>
            <p:cNvSpPr/>
            <p:nvPr/>
          </p:nvSpPr>
          <p:spPr>
            <a:xfrm rot="5400000">
              <a:off x="8864460" y="2410347"/>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27" name="椭圆 26"/>
            <p:cNvSpPr/>
            <p:nvPr/>
          </p:nvSpPr>
          <p:spPr>
            <a:xfrm rot="5400000">
              <a:off x="8864460" y="2648014"/>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4" name="椭圆 33"/>
            <p:cNvSpPr/>
            <p:nvPr/>
          </p:nvSpPr>
          <p:spPr>
            <a:xfrm rot="5400000">
              <a:off x="8864460" y="2885681"/>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pic>
        <p:nvPicPr>
          <p:cNvPr id="12" name="Picture 11"/>
          <p:cNvPicPr>
            <a:picLocks noChangeAspect="1"/>
          </p:cNvPicPr>
          <p:nvPr/>
        </p:nvPicPr>
        <p:blipFill>
          <a:blip r:embed="rId2"/>
          <a:stretch>
            <a:fillRect/>
          </a:stretch>
        </p:blipFill>
        <p:spPr>
          <a:xfrm>
            <a:off x="98425" y="217805"/>
            <a:ext cx="5901690" cy="3279775"/>
          </a:xfrm>
          <a:prstGeom prst="rect">
            <a:avLst/>
          </a:prstGeom>
        </p:spPr>
      </p:pic>
      <p:sp>
        <p:nvSpPr>
          <p:cNvPr id="14" name="Text Box 13"/>
          <p:cNvSpPr txBox="1"/>
          <p:nvPr/>
        </p:nvSpPr>
        <p:spPr>
          <a:xfrm>
            <a:off x="537210" y="3550920"/>
            <a:ext cx="4381500" cy="282575"/>
          </a:xfrm>
          <a:prstGeom prst="rect">
            <a:avLst/>
          </a:prstGeom>
          <a:noFill/>
        </p:spPr>
        <p:txBody>
          <a:bodyPr wrap="square" rtlCol="0">
            <a:noAutofit/>
          </a:bodyPr>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200" b="1" noProof="0">
                <a:ln>
                  <a:noFill/>
                </a:ln>
                <a:solidFill>
                  <a:schemeClr val="bg1"/>
                </a:solidFill>
                <a:effectLst/>
                <a:uLnTx/>
                <a:uFillTx/>
                <a:latin typeface="Gilroy" panose="00000400000000000000"/>
                <a:sym typeface="+mn-ea"/>
              </a:rPr>
              <a:t>Fig. 12.3 Forecasting, extrapolation and ... statistics</a:t>
            </a:r>
            <a:endParaRPr lang="zh-CN" altLang="en-US" sz="1200" b="1" noProof="0">
              <a:ln>
                <a:noFill/>
              </a:ln>
              <a:solidFill>
                <a:schemeClr val="bg1"/>
              </a:solidFill>
              <a:effectLst/>
              <a:uLnTx/>
              <a:uFillTx/>
              <a:latin typeface="Gilroy" panose="00000400000000000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16" name="直接连接符 15"/>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361266" y="1140902"/>
            <a:ext cx="6554134" cy="3355200"/>
          </a:xfrm>
          <a:prstGeom prst="rect">
            <a:avLst/>
          </a:prstGeom>
          <a:gradFill flip="none" rotWithShape="1">
            <a:gsLst>
              <a:gs pos="0">
                <a:srgbClr val="070B28">
                  <a:alpha val="0"/>
                </a:srgbClr>
              </a:gs>
              <a:gs pos="100000">
                <a:schemeClr val="accent1">
                  <a:alpha val="1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SpPr/>
          <p:nvPr/>
        </p:nvSpPr>
        <p:spPr>
          <a:xfrm>
            <a:off x="135227" y="98661"/>
            <a:ext cx="427567" cy="4275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SpPr/>
          <p:nvPr/>
        </p:nvSpPr>
        <p:spPr>
          <a:xfrm>
            <a:off x="135149" y="593442"/>
            <a:ext cx="427567" cy="4275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8" name="图片 6"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21058" y="183856"/>
            <a:ext cx="255905" cy="255905"/>
          </a:xfrm>
          <a:prstGeom prst="rect">
            <a:avLst/>
          </a:prstGeom>
        </p:spPr>
      </p:pic>
      <p:pic>
        <p:nvPicPr>
          <p:cNvPr id="18" name="图片 10" descr="e7d195523061f1c09e9d68d7cf438b91ef959ecb14fc25d26BBA7F7DBC18E55DFF4014AF651F0BF2569D4B6C1DA7F1A4683A481403BD872FC687266AD13265C1DE7C373772FD8728ABDD69ADD03BFF5BE2862BC891DBB79E9334A8DDDB792E363926ED0FB6A59E2D1A72B3F3593FD9F749783EE2C5937E2E7D3F22A0DA085C895555A1C83B4C928511779BD2D59E3BF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873" y="714090"/>
            <a:ext cx="289138" cy="289138"/>
          </a:xfrm>
          <a:prstGeom prst="rect">
            <a:avLst/>
          </a:prstGeom>
        </p:spPr>
      </p:pic>
      <p:sp>
        <p:nvSpPr>
          <p:cNvPr id="7" name="Text Box 6"/>
          <p:cNvSpPr txBox="1"/>
          <p:nvPr/>
        </p:nvSpPr>
        <p:spPr>
          <a:xfrm>
            <a:off x="562610" y="184150"/>
            <a:ext cx="6222365" cy="368300"/>
          </a:xfrm>
          <a:prstGeom prst="rect">
            <a:avLst/>
          </a:prstGeom>
          <a:noFill/>
        </p:spPr>
        <p:txBody>
          <a:bodyPr wrap="square" rtlCol="0" anchor="t">
            <a:spAutoFit/>
          </a:bodyPr>
          <a:p>
            <a:r>
              <a:rPr lang="en-US" b="1">
                <a:solidFill>
                  <a:schemeClr val="bg1"/>
                </a:solidFill>
                <a:latin typeface="Arial" panose="020B0604020202020204" pitchFamily="34" charset="0"/>
                <a:cs typeface="Arial" panose="020B0604020202020204" pitchFamily="34" charset="0"/>
              </a:rPr>
              <a:t>2 Methods and Quantitative Approaches of Forecasting</a:t>
            </a:r>
            <a:endParaRPr lang="en-US" b="1">
              <a:solidFill>
                <a:schemeClr val="bg1"/>
              </a:solidFill>
              <a:latin typeface="Arial" panose="020B0604020202020204" pitchFamily="34" charset="0"/>
              <a:cs typeface="Arial" panose="020B0604020202020204" pitchFamily="34" charset="0"/>
            </a:endParaRPr>
          </a:p>
        </p:txBody>
      </p:sp>
      <p:sp>
        <p:nvSpPr>
          <p:cNvPr id="9" name="Text Box 8"/>
          <p:cNvSpPr txBox="1"/>
          <p:nvPr/>
        </p:nvSpPr>
        <p:spPr>
          <a:xfrm>
            <a:off x="562610" y="714375"/>
            <a:ext cx="4572000" cy="306705"/>
          </a:xfrm>
          <a:prstGeom prst="rect">
            <a:avLst/>
          </a:prstGeom>
          <a:noFill/>
        </p:spPr>
        <p:txBody>
          <a:bodyPr wrap="square" rtlCol="0" anchor="t">
            <a:spAutoFit/>
          </a:bodyPr>
          <a:p>
            <a:r>
              <a:rPr lang="en-US" sz="1400" b="1" i="1">
                <a:solidFill>
                  <a:schemeClr val="bg1"/>
                </a:solidFill>
                <a:latin typeface="Arial" panose="020B0604020202020204" pitchFamily="34" charset="0"/>
                <a:cs typeface="Arial" panose="020B0604020202020204" pitchFamily="34" charset="0"/>
              </a:rPr>
              <a:t>2.1 Data and Statistics</a:t>
            </a:r>
            <a:endParaRPr lang="en-US" sz="1400" b="1" i="1">
              <a:solidFill>
                <a:schemeClr val="bg1"/>
              </a:solidFill>
              <a:latin typeface="Arial" panose="020B0604020202020204" pitchFamily="34" charset="0"/>
              <a:cs typeface="Arial" panose="020B0604020202020204" pitchFamily="34" charset="0"/>
            </a:endParaRPr>
          </a:p>
        </p:txBody>
      </p:sp>
      <p:sp>
        <p:nvSpPr>
          <p:cNvPr id="11" name="Text Box 10"/>
          <p:cNvSpPr txBox="1"/>
          <p:nvPr/>
        </p:nvSpPr>
        <p:spPr>
          <a:xfrm>
            <a:off x="509905" y="1209040"/>
            <a:ext cx="8634095" cy="3784600"/>
          </a:xfrm>
          <a:prstGeom prst="rect">
            <a:avLst/>
          </a:prstGeom>
          <a:noFill/>
        </p:spPr>
        <p:txBody>
          <a:bodyPr wrap="square" rtlCol="0" anchor="t">
            <a:spAutoFit/>
          </a:bodyPr>
          <a:p>
            <a:r>
              <a:rPr lang="en-US" sz="1600">
                <a:solidFill>
                  <a:schemeClr val="bg1"/>
                </a:solidFill>
              </a:rPr>
              <a:t>Quantitative techniques mainly rely on data, statistical models, and estimation</a:t>
            </a:r>
            <a:endParaRPr lang="en-US" sz="1600">
              <a:solidFill>
                <a:schemeClr val="bg1"/>
              </a:solidFill>
            </a:endParaRPr>
          </a:p>
          <a:p>
            <a:r>
              <a:rPr lang="en-US" sz="1600">
                <a:solidFill>
                  <a:schemeClr val="bg1"/>
                </a:solidFill>
              </a:rPr>
              <a:t>techniques for forecasting and are the basic elements of forecasting process as</a:t>
            </a:r>
            <a:endParaRPr lang="en-US" sz="1600">
              <a:solidFill>
                <a:schemeClr val="bg1"/>
              </a:solidFill>
            </a:endParaRPr>
          </a:p>
          <a:p>
            <a:r>
              <a:rPr lang="en-US" sz="1600">
                <a:solidFill>
                  <a:schemeClr val="bg1"/>
                </a:solidFill>
              </a:rPr>
              <a:t>an aid to business decision-making, corporate planning, and management. Data</a:t>
            </a:r>
            <a:endParaRPr lang="en-US" sz="1600">
              <a:solidFill>
                <a:schemeClr val="bg1"/>
              </a:solidFill>
            </a:endParaRPr>
          </a:p>
          <a:p>
            <a:r>
              <a:rPr lang="en-US" sz="1600">
                <a:solidFill>
                  <a:schemeClr val="bg1"/>
                </a:solidFill>
              </a:rPr>
              <a:t>can be in several forms: spoken and unspoken expression, alphanumeric written</a:t>
            </a:r>
            <a:endParaRPr lang="en-US" sz="1600">
              <a:solidFill>
                <a:schemeClr val="bg1"/>
              </a:solidFill>
            </a:endParaRPr>
          </a:p>
          <a:p>
            <a:r>
              <a:rPr lang="en-US" sz="1600">
                <a:solidFill>
                  <a:schemeClr val="bg1"/>
                </a:solidFill>
              </a:rPr>
              <a:t>language, and other forms of communications and may consists of numbers, texts,</a:t>
            </a:r>
            <a:endParaRPr lang="en-US" sz="1600">
              <a:solidFill>
                <a:schemeClr val="bg1"/>
              </a:solidFill>
            </a:endParaRPr>
          </a:p>
          <a:p>
            <a:r>
              <a:rPr lang="en-US" sz="1600">
                <a:solidFill>
                  <a:schemeClr val="bg1"/>
                </a:solidFill>
              </a:rPr>
              <a:t>signs, and images. These data can be time series, cross section, or combination</a:t>
            </a:r>
            <a:endParaRPr lang="en-US" sz="1600">
              <a:solidFill>
                <a:schemeClr val="bg1"/>
              </a:solidFill>
            </a:endParaRPr>
          </a:p>
          <a:p>
            <a:r>
              <a:rPr lang="en-US" sz="1600">
                <a:solidFill>
                  <a:schemeClr val="bg1"/>
                </a:solidFill>
              </a:rPr>
              <a:t>of the two, that is, panel data. More often, in business and industry, real-time</a:t>
            </a:r>
            <a:endParaRPr lang="en-US" sz="1600">
              <a:solidFill>
                <a:schemeClr val="bg1"/>
              </a:solidFill>
            </a:endParaRPr>
          </a:p>
          <a:p>
            <a:r>
              <a:rPr lang="en-US" sz="1600">
                <a:solidFill>
                  <a:schemeClr val="bg1"/>
                </a:solidFill>
              </a:rPr>
              <a:t>geographically distributed data on sales, orders, stocks, returns, failures, scheduling,</a:t>
            </a:r>
            <a:endParaRPr lang="en-US" sz="1600">
              <a:solidFill>
                <a:schemeClr val="bg1"/>
              </a:solidFill>
            </a:endParaRPr>
          </a:p>
          <a:p>
            <a:r>
              <a:rPr lang="en-US" sz="1600">
                <a:solidFill>
                  <a:schemeClr val="bg1"/>
                </a:solidFill>
              </a:rPr>
              <a:t>logistics, budget, and information on competitors are very important and used</a:t>
            </a:r>
            <a:endParaRPr lang="en-US" sz="1600">
              <a:solidFill>
                <a:schemeClr val="bg1"/>
              </a:solidFill>
            </a:endParaRPr>
          </a:p>
          <a:p>
            <a:r>
              <a:rPr lang="en-US" sz="1600">
                <a:solidFill>
                  <a:schemeClr val="bg1"/>
                </a:solidFill>
              </a:rPr>
              <a:t>in forecasting. Detecting abnormalities and irregularities, identifying outliers and</a:t>
            </a:r>
            <a:endParaRPr lang="en-US" sz="1600">
              <a:solidFill>
                <a:schemeClr val="bg1"/>
              </a:solidFill>
            </a:endParaRPr>
          </a:p>
          <a:p>
            <a:r>
              <a:rPr lang="en-US" sz="1600">
                <a:solidFill>
                  <a:schemeClr val="bg1"/>
                </a:solidFill>
              </a:rPr>
              <a:t>missing observations, and cleaning and editing datasets for internal consistency are</a:t>
            </a:r>
            <a:endParaRPr lang="en-US" sz="1600">
              <a:solidFill>
                <a:schemeClr val="bg1"/>
              </a:solidFill>
            </a:endParaRPr>
          </a:p>
          <a:p>
            <a:r>
              <a:rPr lang="en-US" sz="1600">
                <a:solidFill>
                  <a:schemeClr val="bg1"/>
                </a:solidFill>
              </a:rPr>
              <a:t>important aspects and one of the basic steps of setting up a quantitative forecasting</a:t>
            </a:r>
            <a:endParaRPr lang="en-US" sz="1600">
              <a:solidFill>
                <a:schemeClr val="bg1"/>
              </a:solidFill>
            </a:endParaRPr>
          </a:p>
          <a:p>
            <a:r>
              <a:rPr lang="en-US" sz="1600">
                <a:solidFill>
                  <a:schemeClr val="bg1"/>
                </a:solidFill>
              </a:rPr>
              <a:t>model. One may in addition need to take into account known variations, such as</a:t>
            </a:r>
            <a:endParaRPr lang="en-US" sz="1600">
              <a:solidFill>
                <a:schemeClr val="bg1"/>
              </a:solidFill>
            </a:endParaRPr>
          </a:p>
          <a:p>
            <a:r>
              <a:rPr lang="en-US" sz="1600">
                <a:solidFill>
                  <a:schemeClr val="bg1"/>
                </a:solidFill>
              </a:rPr>
              <a:t>holidays, calendar days correction (e.g., for leap year), special events, and changes</a:t>
            </a:r>
            <a:endParaRPr lang="en-US" sz="1600">
              <a:solidFill>
                <a:schemeClr val="bg1"/>
              </a:solidFill>
            </a:endParaRPr>
          </a:p>
          <a:p>
            <a:r>
              <a:rPr lang="en-US" sz="1600">
                <a:solidFill>
                  <a:schemeClr val="bg1"/>
                </a:solidFill>
              </a:rPr>
              <a:t>in inflation rate.</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16" name="直接连接符 15"/>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620785" y="1149293"/>
            <a:ext cx="3556932" cy="3556932"/>
          </a:xfrm>
          <a:prstGeom prst="ellipse">
            <a:avLst/>
          </a:prstGeom>
          <a:solidFill>
            <a:srgbClr val="070B2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ndParaRPr>
          </a:p>
        </p:txBody>
      </p:sp>
      <p:sp>
        <p:nvSpPr>
          <p:cNvPr id="2" name="Text Box 1"/>
          <p:cNvSpPr txBox="1"/>
          <p:nvPr/>
        </p:nvSpPr>
        <p:spPr>
          <a:xfrm>
            <a:off x="124460" y="141605"/>
            <a:ext cx="9585325" cy="3327400"/>
          </a:xfrm>
          <a:prstGeom prst="rect">
            <a:avLst/>
          </a:prstGeom>
          <a:noFill/>
        </p:spPr>
        <p:txBody>
          <a:bodyPr wrap="square" rtlCol="0" anchor="t">
            <a:noAutofit/>
          </a:bodyPr>
          <a:p>
            <a:r>
              <a:rPr lang="en-US" sz="1600" b="1">
                <a:solidFill>
                  <a:schemeClr val="bg1"/>
                </a:solidFill>
                <a:latin typeface="Arial" panose="020B0604020202020204" pitchFamily="34" charset="0"/>
                <a:cs typeface="Arial" panose="020B0604020202020204" pitchFamily="34" charset="0"/>
              </a:rPr>
              <a:t>Seasonal and Cyclical Adjustment: Seasonal fluctuations and changes can occur</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and repeat more or less regularly and periodically within a year and behavior of the</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data show predictability. The drivers of seasonal demands and supply are climate or</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festivals which repeat every year during a particular month. The most widely used</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tool to test and determine seasonality in time series is plotting the autocorrelation</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function (ACF).</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Analysis of the autocorrelation coefficient or autocovariance function (ACF)</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which shows the relationship between current and lagged values of a time series</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is a way to decompose the data and investigate repeating patterns and presence of</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a periodic signal obscured by noise. The autocorrelation coefficient can be used</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to detect the presence of stationary, seasonality, trend, and random variability in</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the data. Specific aspects of autocorrelation processes such as unit root, trend sta_x0002_tionary, autoregressive, and moving averages can be computed. The autocorrelation</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coefficient (rk) is computed as:</a:t>
            </a:r>
            <a:endParaRPr lang="en-US" sz="1600" b="1">
              <a:solidFill>
                <a:schemeClr val="bg1"/>
              </a:solidFill>
              <a:latin typeface="Arial" panose="020B0604020202020204" pitchFamily="34" charset="0"/>
              <a:cs typeface="Arial" panose="020B0604020202020204" pitchFamily="34" charset="0"/>
            </a:endParaRPr>
          </a:p>
        </p:txBody>
      </p:sp>
      <p:sp>
        <p:nvSpPr>
          <p:cNvPr id="21" name="矩形 20"/>
          <p:cNvSpPr/>
          <p:nvPr/>
        </p:nvSpPr>
        <p:spPr>
          <a:xfrm rot="5400000">
            <a:off x="4039235" y="2031365"/>
            <a:ext cx="1222375" cy="454406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7" name="Picture 6"/>
          <p:cNvPicPr>
            <a:picLocks noChangeAspect="1"/>
          </p:cNvPicPr>
          <p:nvPr/>
        </p:nvPicPr>
        <p:blipFill>
          <a:blip r:embed="rId1"/>
          <a:stretch>
            <a:fillRect/>
          </a:stretch>
        </p:blipFill>
        <p:spPr>
          <a:xfrm>
            <a:off x="2646045" y="3871595"/>
            <a:ext cx="4022725" cy="834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16" name="直接连接符 15"/>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cxnSp>
        <p:nvCxnSpPr>
          <p:cNvPr id="14" name="直接连接符 13"/>
          <p:cNvCxnSpPr/>
          <p:nvPr/>
        </p:nvCxnSpPr>
        <p:spPr>
          <a:xfrm>
            <a:off x="204669" y="4875265"/>
            <a:ext cx="32299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120650" y="173990"/>
            <a:ext cx="8439785" cy="1383665"/>
          </a:xfrm>
          <a:prstGeom prst="rect">
            <a:avLst/>
          </a:prstGeom>
          <a:noFill/>
        </p:spPr>
        <p:txBody>
          <a:bodyPr wrap="square" rtlCol="0" anchor="t">
            <a:spAutoFit/>
          </a:bodyPr>
          <a:p>
            <a:r>
              <a:rPr lang="en-US" sz="1400">
                <a:solidFill>
                  <a:schemeClr val="bg1"/>
                </a:solidFill>
              </a:rPr>
              <a:t>where k = time lag, n is the number of observations, and Y = observed value. Close to zero values of rk indicate no autocorrelation—the series is not related to each other at any lag k and the variability in the values is random with zero mean and constant variance (Fig. 12.4a). If there is a trend the rk value is high initially then drops off to zero (Fig. 12.4b). In the case there is a seasonal pattern in the data series, rk reappears in cycles, for example, of 4 or 12 lags depending on quarterly or yearly series (Fig. 12.4c).</a:t>
            </a:r>
            <a:endParaRPr lang="en-US" sz="1400">
              <a:solidFill>
                <a:schemeClr val="bg1"/>
              </a:solidFill>
            </a:endParaRPr>
          </a:p>
        </p:txBody>
      </p:sp>
      <p:sp>
        <p:nvSpPr>
          <p:cNvPr id="4" name="Text Box 3"/>
          <p:cNvSpPr txBox="1"/>
          <p:nvPr/>
        </p:nvSpPr>
        <p:spPr>
          <a:xfrm>
            <a:off x="120650" y="1557655"/>
            <a:ext cx="11898630" cy="3107690"/>
          </a:xfrm>
          <a:prstGeom prst="rect">
            <a:avLst/>
          </a:prstGeom>
          <a:noFill/>
        </p:spPr>
        <p:txBody>
          <a:bodyPr wrap="square" rtlCol="0" anchor="t">
            <a:spAutoFit/>
          </a:bodyPr>
          <a:p>
            <a:r>
              <a:rPr lang="en-US" sz="1400">
                <a:solidFill>
                  <a:schemeClr val="bg1"/>
                </a:solidFill>
              </a:rPr>
              <a:t>The autocorrelation between two observations at prior time steps, that is,</a:t>
            </a:r>
            <a:endParaRPr lang="en-US" sz="1400">
              <a:solidFill>
                <a:schemeClr val="bg1"/>
              </a:solidFill>
            </a:endParaRPr>
          </a:p>
          <a:p>
            <a:r>
              <a:rPr lang="en-US" sz="1400">
                <a:solidFill>
                  <a:schemeClr val="bg1"/>
                </a:solidFill>
              </a:rPr>
              <a:t>correlations between observations at predetermined or specified time lags, in a</a:t>
            </a:r>
            <a:endParaRPr lang="en-US" sz="1400">
              <a:solidFill>
                <a:schemeClr val="bg1"/>
              </a:solidFill>
            </a:endParaRPr>
          </a:p>
          <a:p>
            <a:r>
              <a:rPr lang="en-US" sz="1400">
                <a:solidFill>
                  <a:schemeClr val="bg1"/>
                </a:solidFill>
              </a:rPr>
              <a:t>data series consists of direct correlations among themselves, as well as indirect</a:t>
            </a:r>
            <a:endParaRPr lang="en-US" sz="1400">
              <a:solidFill>
                <a:schemeClr val="bg1"/>
              </a:solidFill>
            </a:endParaRPr>
          </a:p>
          <a:p>
            <a:r>
              <a:rPr lang="en-US" sz="1400">
                <a:solidFill>
                  <a:schemeClr val="bg1"/>
                </a:solidFill>
              </a:rPr>
              <a:t>correlations with observation at intervening time steps, that is, correlations with</a:t>
            </a:r>
            <a:endParaRPr lang="en-US" sz="1400">
              <a:solidFill>
                <a:schemeClr val="bg1"/>
              </a:solidFill>
            </a:endParaRPr>
          </a:p>
          <a:p>
            <a:r>
              <a:rPr lang="en-US" sz="1400">
                <a:solidFill>
                  <a:schemeClr val="bg1"/>
                </a:solidFill>
              </a:rPr>
              <a:t>observations in between specified time lag. The ACF comprises both direct and</a:t>
            </a:r>
            <a:endParaRPr lang="en-US" sz="1400">
              <a:solidFill>
                <a:schemeClr val="bg1"/>
              </a:solidFill>
            </a:endParaRPr>
          </a:p>
          <a:p>
            <a:r>
              <a:rPr lang="en-US" sz="1400">
                <a:solidFill>
                  <a:schemeClr val="bg1"/>
                </a:solidFill>
              </a:rPr>
              <a:t>indirect correlations among observations and does not control for correlations</a:t>
            </a:r>
            <a:endParaRPr lang="en-US" sz="1400">
              <a:solidFill>
                <a:schemeClr val="bg1"/>
              </a:solidFill>
            </a:endParaRPr>
          </a:p>
          <a:p>
            <a:r>
              <a:rPr lang="en-US" sz="1400">
                <a:solidFill>
                  <a:schemeClr val="bg1"/>
                </a:solidFill>
              </a:rPr>
              <a:t>of a particular observation with observations at other than the specified lag. An</a:t>
            </a:r>
            <a:endParaRPr lang="en-US" sz="1400">
              <a:solidFill>
                <a:schemeClr val="bg1"/>
              </a:solidFill>
            </a:endParaRPr>
          </a:p>
          <a:p>
            <a:r>
              <a:rPr lang="en-US" sz="1400">
                <a:solidFill>
                  <a:schemeClr val="bg1"/>
                </a:solidFill>
              </a:rPr>
              <a:t>alternative to ACF is the partial autocorrelation function (PACF) in which indirect</a:t>
            </a:r>
            <a:endParaRPr lang="en-US" sz="1400">
              <a:solidFill>
                <a:schemeClr val="bg1"/>
              </a:solidFill>
            </a:endParaRPr>
          </a:p>
          <a:p>
            <a:r>
              <a:rPr lang="en-US" sz="1400">
                <a:solidFill>
                  <a:schemeClr val="bg1"/>
                </a:solidFill>
              </a:rPr>
              <a:t>correlations with values at shorter lags are excluded and only direct correlations</a:t>
            </a:r>
            <a:endParaRPr lang="en-US" sz="1400">
              <a:solidFill>
                <a:schemeClr val="bg1"/>
              </a:solidFill>
            </a:endParaRPr>
          </a:p>
          <a:p>
            <a:r>
              <a:rPr lang="en-US" sz="1400">
                <a:solidFill>
                  <a:schemeClr val="bg1"/>
                </a:solidFill>
              </a:rPr>
              <a:t>with its own lagged values are taken. (Under the assumption of stationarity, the jth</a:t>
            </a:r>
            <a:endParaRPr lang="en-US" sz="1400">
              <a:solidFill>
                <a:schemeClr val="bg1"/>
              </a:solidFill>
            </a:endParaRPr>
          </a:p>
          <a:p>
            <a:r>
              <a:rPr lang="en-US" sz="1400">
                <a:solidFill>
                  <a:schemeClr val="bg1"/>
                </a:solidFill>
              </a:rPr>
              <a:t>PACF value is obtained by regressing the present values against the past j values</a:t>
            </a:r>
            <a:endParaRPr lang="en-US" sz="1400">
              <a:solidFill>
                <a:schemeClr val="bg1"/>
              </a:solidFill>
            </a:endParaRPr>
          </a:p>
          <a:p>
            <a:r>
              <a:rPr lang="en-US" sz="1400">
                <a:solidFill>
                  <a:schemeClr val="bg1"/>
                </a:solidFill>
              </a:rPr>
              <a:t>and taking the coefficient of the jth value as the estimate of the PACF coefficient.)</a:t>
            </a:r>
            <a:endParaRPr lang="en-US" sz="1400">
              <a:solidFill>
                <a:schemeClr val="bg1"/>
              </a:solidFill>
            </a:endParaRPr>
          </a:p>
          <a:p>
            <a:r>
              <a:rPr lang="en-US" sz="1400">
                <a:solidFill>
                  <a:schemeClr val="bg1"/>
                </a:solidFill>
              </a:rPr>
              <a:t>The ACF and the PACF both play important roles in identifying the extent of lags in</a:t>
            </a:r>
            <a:endParaRPr lang="en-US" sz="1400">
              <a:solidFill>
                <a:schemeClr val="bg1"/>
              </a:solidFill>
            </a:endParaRPr>
          </a:p>
          <a:p>
            <a:r>
              <a:rPr lang="en-US" sz="1400">
                <a:solidFill>
                  <a:schemeClr val="bg1"/>
                </a:solidFill>
              </a:rPr>
              <a:t>autoregressive model such as the ARIMA model discussed in a subsequent section.</a:t>
            </a:r>
            <a:endParaRPr 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矩形: 圆角 6"/>
          <p:cNvSpPr/>
          <p:nvPr/>
        </p:nvSpPr>
        <p:spPr>
          <a:xfrm>
            <a:off x="508000" y="164465"/>
            <a:ext cx="7938135" cy="4752340"/>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Gilroy" panose="00000400000000000000" charset="0"/>
              <a:sym typeface="Gilroy" panose="00000400000000000000" charset="0"/>
            </a:endParaRPr>
          </a:p>
        </p:txBody>
      </p:sp>
      <p:pic>
        <p:nvPicPr>
          <p:cNvPr id="20" name="Picture 19"/>
          <p:cNvPicPr>
            <a:picLocks noChangeAspect="1"/>
          </p:cNvPicPr>
          <p:nvPr/>
        </p:nvPicPr>
        <p:blipFill>
          <a:blip r:embed="rId1"/>
          <a:stretch>
            <a:fillRect/>
          </a:stretch>
        </p:blipFill>
        <p:spPr>
          <a:xfrm>
            <a:off x="798830" y="440055"/>
            <a:ext cx="7367905" cy="4218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矩形: 圆角 6" descr="e7d195523061f1c09e9d68d7cf438b91ef959ecb14fc25d26BBA7F7DBC18E55DFF4014AF651F0BF2569D4B6C1DA7F1A4683A481403BD872FC687266AD13265C1DE7C373772FD8728ABDD69ADD03BFF5BE2862BC891DBB79E25A495739490374AC80FE4CA22AA2250884095CCF7101F9322C0BA24331B543B1572ADE649F9D7F2DE11F6D7486BDB4D60DF6925FD82701C"/>
          <p:cNvSpPr/>
          <p:nvPr/>
        </p:nvSpPr>
        <p:spPr>
          <a:xfrm>
            <a:off x="219710" y="205740"/>
            <a:ext cx="8410575" cy="1651635"/>
          </a:xfrm>
          <a:prstGeom prst="roundRect">
            <a:avLst>
              <a:gd name="adj" fmla="val 0"/>
            </a:avLst>
          </a:prstGeom>
          <a:gradFill flip="none" rotWithShape="1">
            <a:gsLst>
              <a:gs pos="0">
                <a:srgbClr val="070B28">
                  <a:alpha val="0"/>
                </a:srgb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321134" y="271653"/>
            <a:ext cx="2442210" cy="337185"/>
          </a:xfrm>
          <a:prstGeom prst="rect">
            <a:avLst/>
          </a:prstGeom>
          <a:noFill/>
        </p:spPr>
        <p:txBody>
          <a:bodyPr wrap="none" rtlCol="0">
            <a:spAutoFit/>
          </a:bodyPr>
          <a:lstStyle/>
          <a:p>
            <a:pPr lvl="0" algn="l">
              <a:defRPr/>
            </a:pPr>
            <a:r>
              <a:rPr lang="en-US" altLang="zh-CN" sz="1600">
                <a:solidFill>
                  <a:schemeClr val="bg1"/>
                </a:solidFill>
                <a:latin typeface="Arial" panose="020B0604020202020204" pitchFamily="34" charset="0"/>
                <a:cs typeface="Arial" panose="020B0604020202020204" pitchFamily="34" charset="0"/>
              </a:rPr>
              <a:t>2.2 Time-Series Methods</a:t>
            </a:r>
            <a:endParaRPr lang="en-US" altLang="zh-CN" sz="1600">
              <a:solidFill>
                <a:schemeClr val="bg1"/>
              </a:solidFill>
              <a:latin typeface="Arial" panose="020B0604020202020204" pitchFamily="34" charset="0"/>
              <a:cs typeface="Arial" panose="020B0604020202020204" pitchFamily="34" charset="0"/>
            </a:endParaRPr>
          </a:p>
        </p:txBody>
      </p:sp>
      <p:sp>
        <p:nvSpPr>
          <p:cNvPr id="43" name="矩形: 圆角 42" descr="e7d195523061f1c09e9d68d7cf438b91ef959ecb14fc25d26BBA7F7DBC18E55DFF4014AF651F0BF2569D4B6C1DA7F1A4683A481403BD872FC687266AD13265C1DE7C373772FD8728ABDD69ADD03BFF5BE2862BC891DBB79E25A495739490374AC80FE4CA22AA2250884095CCF7101F9322C0BA24331B543B1572ADE649F9D7F2DE11F6D7486BDB4D60DF6925FD82701C"/>
          <p:cNvSpPr/>
          <p:nvPr/>
        </p:nvSpPr>
        <p:spPr>
          <a:xfrm>
            <a:off x="220345" y="2672715"/>
            <a:ext cx="8409305" cy="2579370"/>
          </a:xfrm>
          <a:prstGeom prst="roundRect">
            <a:avLst>
              <a:gd name="adj" fmla="val 0"/>
            </a:avLst>
          </a:prstGeom>
          <a:gradFill flip="none" rotWithShape="1">
            <a:gsLst>
              <a:gs pos="0">
                <a:srgbClr val="070B28">
                  <a:alpha val="0"/>
                </a:srgb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85373" y="271821"/>
            <a:ext cx="236758" cy="236758"/>
          </a:xfrm>
          <a:prstGeom prst="rect">
            <a:avLst/>
          </a:prstGeom>
        </p:spPr>
      </p:pic>
      <p:sp>
        <p:nvSpPr>
          <p:cNvPr id="8" name="Text Box 7"/>
          <p:cNvSpPr txBox="1"/>
          <p:nvPr/>
        </p:nvSpPr>
        <p:spPr>
          <a:xfrm>
            <a:off x="321310" y="608965"/>
            <a:ext cx="8308975" cy="1963420"/>
          </a:xfrm>
          <a:prstGeom prst="rect">
            <a:avLst/>
          </a:prstGeom>
          <a:noFill/>
        </p:spPr>
        <p:txBody>
          <a:bodyPr wrap="square" rtlCol="0" anchor="t">
            <a:noAutofit/>
          </a:bodyPr>
          <a:p>
            <a:r>
              <a:rPr lang="en-US" sz="1400">
                <a:solidFill>
                  <a:schemeClr val="bg1"/>
                </a:solidFill>
              </a:rPr>
              <a:t>A time-series data may consist of seasonal fluctuations, a trend, cyclical change, and</a:t>
            </a:r>
            <a:endParaRPr lang="en-US" sz="1400">
              <a:solidFill>
                <a:schemeClr val="bg1"/>
              </a:solidFill>
            </a:endParaRPr>
          </a:p>
          <a:p>
            <a:r>
              <a:rPr lang="en-US" sz="1400">
                <a:solidFill>
                  <a:schemeClr val="bg1"/>
                </a:solidFill>
              </a:rPr>
              <a:t>irregular components. A simple divide and conquer approach could be to remove</a:t>
            </a:r>
            <a:endParaRPr lang="en-US" sz="1400">
              <a:solidFill>
                <a:schemeClr val="bg1"/>
              </a:solidFill>
            </a:endParaRPr>
          </a:p>
          <a:p>
            <a:r>
              <a:rPr lang="en-US" sz="1400">
                <a:solidFill>
                  <a:schemeClr val="bg1"/>
                </a:solidFill>
              </a:rPr>
              <a:t>the seasonal and trend components by directly providing estimates of those using</a:t>
            </a:r>
            <a:endParaRPr lang="en-US" sz="1400">
              <a:solidFill>
                <a:schemeClr val="bg1"/>
              </a:solidFill>
            </a:endParaRPr>
          </a:p>
          <a:p>
            <a:r>
              <a:rPr lang="en-US" sz="1400">
                <a:solidFill>
                  <a:schemeClr val="bg1"/>
                </a:solidFill>
              </a:rPr>
              <a:t>any number of simple techniques and using the smoothing techniques to forecast.</a:t>
            </a:r>
            <a:endParaRPr lang="en-US" sz="1400">
              <a:solidFill>
                <a:schemeClr val="bg1"/>
              </a:solidFill>
            </a:endParaRPr>
          </a:p>
          <a:p>
            <a:r>
              <a:rPr lang="en-US" sz="1400">
                <a:solidFill>
                  <a:schemeClr val="bg1"/>
                </a:solidFill>
              </a:rPr>
              <a:t>After obtaining such a forecast, the trend and seasonal components can be added</a:t>
            </a:r>
            <a:endParaRPr lang="en-US" sz="1400">
              <a:solidFill>
                <a:schemeClr val="bg1"/>
              </a:solidFill>
            </a:endParaRPr>
          </a:p>
          <a:p>
            <a:r>
              <a:rPr lang="en-US" sz="1400">
                <a:solidFill>
                  <a:schemeClr val="bg1"/>
                </a:solidFill>
              </a:rPr>
              <a:t>back. Below, we describe smoothing methods (different from the divide and conquer</a:t>
            </a:r>
            <a:endParaRPr lang="en-US" sz="1400">
              <a:solidFill>
                <a:schemeClr val="bg1"/>
              </a:solidFill>
            </a:endParaRPr>
          </a:p>
          <a:p>
            <a:r>
              <a:rPr lang="en-US" sz="1400">
                <a:solidFill>
                  <a:schemeClr val="bg1"/>
                </a:solidFill>
              </a:rPr>
              <a:t>approach) for handling all three types of series, those without trend and seasonality,</a:t>
            </a:r>
            <a:endParaRPr lang="en-US" sz="1400">
              <a:solidFill>
                <a:schemeClr val="bg1"/>
              </a:solidFill>
            </a:endParaRPr>
          </a:p>
          <a:p>
            <a:r>
              <a:rPr lang="en-US" sz="1400">
                <a:solidFill>
                  <a:schemeClr val="bg1"/>
                </a:solidFill>
              </a:rPr>
              <a:t>those without seasonality, and those with all the three.</a:t>
            </a:r>
            <a:endParaRPr lang="en-US" sz="1400">
              <a:solidFill>
                <a:schemeClr val="bg1"/>
              </a:solidFill>
            </a:endParaRPr>
          </a:p>
        </p:txBody>
      </p:sp>
      <p:sp>
        <p:nvSpPr>
          <p:cNvPr id="10" name="Text Box 9"/>
          <p:cNvSpPr txBox="1"/>
          <p:nvPr/>
        </p:nvSpPr>
        <p:spPr>
          <a:xfrm>
            <a:off x="321310" y="2750820"/>
            <a:ext cx="4572000" cy="337185"/>
          </a:xfrm>
          <a:prstGeom prst="rect">
            <a:avLst/>
          </a:prstGeom>
          <a:noFill/>
        </p:spPr>
        <p:txBody>
          <a:bodyPr wrap="square" rtlCol="0" anchor="t">
            <a:spAutoFit/>
          </a:bodyPr>
          <a:p>
            <a:r>
              <a:rPr lang="en-US" sz="1600">
                <a:solidFill>
                  <a:schemeClr val="bg1"/>
                </a:solidFill>
                <a:latin typeface="Arial" panose="020B0604020202020204" pitchFamily="34" charset="0"/>
                <a:cs typeface="Arial" panose="020B0604020202020204" pitchFamily="34" charset="0"/>
              </a:rPr>
              <a:t>2.2.1 NAÏVE Method (NF)</a:t>
            </a:r>
            <a:endParaRPr lang="en-US" sz="1600">
              <a:solidFill>
                <a:schemeClr val="bg1"/>
              </a:solidFill>
              <a:latin typeface="Arial" panose="020B0604020202020204" pitchFamily="34" charset="0"/>
              <a:cs typeface="Arial" panose="020B0604020202020204" pitchFamily="34" charset="0"/>
            </a:endParaRPr>
          </a:p>
        </p:txBody>
      </p:sp>
      <p:pic>
        <p:nvPicPr>
          <p:cNvPr id="12"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85373" y="2801026"/>
            <a:ext cx="236758" cy="236758"/>
          </a:xfrm>
          <a:prstGeom prst="rect">
            <a:avLst/>
          </a:prstGeom>
        </p:spPr>
      </p:pic>
      <p:sp>
        <p:nvSpPr>
          <p:cNvPr id="13" name="Text Box 12"/>
          <p:cNvSpPr txBox="1"/>
          <p:nvPr/>
        </p:nvSpPr>
        <p:spPr>
          <a:xfrm>
            <a:off x="321310" y="3088005"/>
            <a:ext cx="9739630" cy="1839595"/>
          </a:xfrm>
          <a:prstGeom prst="rect">
            <a:avLst/>
          </a:prstGeom>
          <a:noFill/>
        </p:spPr>
        <p:txBody>
          <a:bodyPr wrap="square" rtlCol="0" anchor="t">
            <a:noAutofit/>
          </a:bodyPr>
          <a:p>
            <a:r>
              <a:rPr lang="en-US" sz="1400">
                <a:solidFill>
                  <a:schemeClr val="bg1"/>
                </a:solidFill>
              </a:rPr>
              <a:t>A naïve method assumes no seasonality and no trend-cycle in the data and simply</a:t>
            </a:r>
            <a:endParaRPr lang="en-US" sz="1400">
              <a:solidFill>
                <a:schemeClr val="bg1"/>
              </a:solidFill>
            </a:endParaRPr>
          </a:p>
          <a:p>
            <a:r>
              <a:rPr lang="en-US" sz="1400">
                <a:solidFill>
                  <a:schemeClr val="bg1"/>
                </a:solidFill>
              </a:rPr>
              <a:t>sets the latest available actual observation to be the point forecast for periods in</a:t>
            </a:r>
            <a:endParaRPr lang="en-US" sz="1400">
              <a:solidFill>
                <a:schemeClr val="bg1"/>
              </a:solidFill>
            </a:endParaRPr>
          </a:p>
          <a:p>
            <a:r>
              <a:rPr lang="en-US" sz="1400">
                <a:solidFill>
                  <a:schemeClr val="bg1"/>
                </a:solidFill>
              </a:rPr>
              <a:t>the future. Sometimes seasonally adjusted data is used and the forecasts are re seasonalized. </a:t>
            </a:r>
            <a:endParaRPr lang="en-US" sz="1400">
              <a:solidFill>
                <a:schemeClr val="bg1"/>
              </a:solidFill>
            </a:endParaRPr>
          </a:p>
          <a:p>
            <a:r>
              <a:rPr lang="en-US" sz="1400">
                <a:solidFill>
                  <a:schemeClr val="bg1"/>
                </a:solidFill>
              </a:rPr>
              <a:t>The naïve model is a kind of a random walk model. The NF is considered a simple benchmark </a:t>
            </a:r>
            <a:endParaRPr lang="en-US" sz="1400">
              <a:solidFill>
                <a:schemeClr val="bg1"/>
              </a:solidFill>
            </a:endParaRPr>
          </a:p>
          <a:p>
            <a:r>
              <a:rPr lang="en-US" sz="1400">
                <a:solidFill>
                  <a:schemeClr val="bg1"/>
                </a:solidFill>
              </a:rPr>
              <a:t>against which the more advanced results may be compared. In some ways this is reasonable: </a:t>
            </a:r>
            <a:endParaRPr lang="en-US" sz="1400">
              <a:solidFill>
                <a:schemeClr val="bg1"/>
              </a:solidFill>
            </a:endParaRPr>
          </a:p>
          <a:p>
            <a:r>
              <a:rPr lang="en-US" sz="1400">
                <a:solidFill>
                  <a:schemeClr val="bg1"/>
                </a:solidFill>
              </a:rPr>
              <a:t>the naïve method measures the volatility inherent in the data and in many systems nothing works</a:t>
            </a:r>
            <a:endParaRPr lang="en-US" sz="1400">
              <a:solidFill>
                <a:schemeClr val="bg1"/>
              </a:solidFill>
            </a:endParaRPr>
          </a:p>
          <a:p>
            <a:r>
              <a:rPr lang="en-US" sz="1400">
                <a:solidFill>
                  <a:schemeClr val="bg1"/>
                </a:solidFill>
              </a:rPr>
              <a:t> better than what happened yesterday.</a:t>
            </a:r>
            <a:endParaRPr 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8" name="直接连接符 7"/>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5" name="Text Box 14"/>
          <p:cNvSpPr txBox="1"/>
          <p:nvPr/>
        </p:nvSpPr>
        <p:spPr>
          <a:xfrm>
            <a:off x="213995" y="440055"/>
            <a:ext cx="6685280" cy="314960"/>
          </a:xfrm>
          <a:prstGeom prst="rect">
            <a:avLst/>
          </a:prstGeom>
          <a:noFill/>
        </p:spPr>
        <p:txBody>
          <a:bodyPr wrap="square" rtlCol="0" anchor="t">
            <a:noAutofit/>
          </a:bodyPr>
          <a:p>
            <a:r>
              <a:rPr lang="en-US">
                <a:solidFill>
                  <a:schemeClr val="bg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Introduction</a:t>
            </a:r>
            <a:endParaRPr lang="en-US">
              <a:solidFill>
                <a:schemeClr val="bg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a:p>
            <a:endParaRPr lang="en-US">
              <a:solidFill>
                <a:schemeClr val="bg1"/>
              </a:solidFill>
            </a:endParaRPr>
          </a:p>
          <a:p>
            <a:r>
              <a:rPr lang="en-US" sz="1600" b="1">
                <a:solidFill>
                  <a:schemeClr val="bg1"/>
                </a:solidFill>
              </a:rPr>
              <a:t>Forecasting analytics (FA) is a subset of predictive analytics focusing only on predictions about the future. This does not necessarily include predicting exercises typically in the likes of regression analysis aiming at the “holy grail” of causality! In forecasting analytics, we do not underestimate the importance of causality, but we can live without it, and as long as we can accurately predict elements of the future, we are good to go. In a nutshell, forecasting analytics is the extensive use of data and quantitative models as well as evidence-based management and judgment so as to produce alternative point </a:t>
            </a:r>
            <a:r>
              <a:rPr lang="en-US" b="1">
                <a:solidFill>
                  <a:schemeClr val="bg1"/>
                </a:solidFill>
              </a:rPr>
              <a:t>and density estimates, paths, predictions, and scenarios for the</a:t>
            </a:r>
            <a:endParaRPr lang="en-US" b="1">
              <a:solidFill>
                <a:schemeClr val="bg1"/>
              </a:solidFill>
            </a:endParaRPr>
          </a:p>
          <a:p>
            <a:r>
              <a:rPr lang="en-US" b="1">
                <a:solidFill>
                  <a:schemeClr val="bg1"/>
                </a:solidFill>
              </a:rPr>
              <a:t>future.</a:t>
            </a:r>
            <a:endParaRPr 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矩形: 圆角 6" descr="e7d195523061f1c09e9d68d7cf438b91ef959ecb14fc25d26BBA7F7DBC18E55DFF4014AF651F0BF2569D4B6C1DA7F1A4683A481403BD872FC687266AD13265C1DE7C373772FD8728ABDD69ADD03BFF5BE2862BC891DBB79E25A495739490374AC80FE4CA22AA2250884095CCF7101F9322C0BA24331B543B1572ADE649F9D7F2DE11F6D7486BDB4D60DF6925FD82701C"/>
          <p:cNvSpPr/>
          <p:nvPr/>
        </p:nvSpPr>
        <p:spPr>
          <a:xfrm>
            <a:off x="219710" y="205740"/>
            <a:ext cx="8422640" cy="4246880"/>
          </a:xfrm>
          <a:prstGeom prst="roundRect">
            <a:avLst>
              <a:gd name="adj" fmla="val 0"/>
            </a:avLst>
          </a:prstGeom>
          <a:gradFill flip="none" rotWithShape="1">
            <a:gsLst>
              <a:gs pos="0">
                <a:srgbClr val="070B28">
                  <a:alpha val="0"/>
                </a:srgb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321134" y="271653"/>
            <a:ext cx="4672330" cy="337185"/>
          </a:xfrm>
          <a:prstGeom prst="rect">
            <a:avLst/>
          </a:prstGeom>
          <a:noFill/>
        </p:spPr>
        <p:txBody>
          <a:bodyPr wrap="none" rtlCol="0">
            <a:spAutoFit/>
          </a:bodyPr>
          <a:lstStyle/>
          <a:p>
            <a:pPr lvl="0" algn="l">
              <a:defRPr/>
            </a:pPr>
            <a:r>
              <a:rPr lang="en-US" altLang="zh-CN" sz="1600">
                <a:solidFill>
                  <a:schemeClr val="bg1"/>
                </a:solidFill>
                <a:latin typeface="Arial" panose="020B0604020202020204" pitchFamily="34" charset="0"/>
                <a:cs typeface="Arial" panose="020B0604020202020204" pitchFamily="34" charset="0"/>
              </a:rPr>
              <a:t>2.2.2 Average and Moving Average (MA) Methods</a:t>
            </a:r>
            <a:endParaRPr lang="en-US" altLang="zh-CN" sz="1600">
              <a:solidFill>
                <a:schemeClr val="bg1"/>
              </a:solidFill>
              <a:latin typeface="Arial" panose="020B0604020202020204" pitchFamily="34" charset="0"/>
              <a:cs typeface="Arial" panose="020B0604020202020204" pitchFamily="34" charset="0"/>
            </a:endParaRPr>
          </a:p>
        </p:txBody>
      </p:sp>
      <p:pic>
        <p:nvPicPr>
          <p:cNvPr id="5"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72948" y="271821"/>
            <a:ext cx="236758" cy="236758"/>
          </a:xfrm>
          <a:prstGeom prst="rect">
            <a:avLst/>
          </a:prstGeom>
        </p:spPr>
      </p:pic>
      <p:sp>
        <p:nvSpPr>
          <p:cNvPr id="8" name="Text Box 7"/>
          <p:cNvSpPr txBox="1"/>
          <p:nvPr/>
        </p:nvSpPr>
        <p:spPr>
          <a:xfrm>
            <a:off x="320675" y="680085"/>
            <a:ext cx="8823325" cy="1963420"/>
          </a:xfrm>
          <a:prstGeom prst="rect">
            <a:avLst/>
          </a:prstGeom>
          <a:noFill/>
        </p:spPr>
        <p:txBody>
          <a:bodyPr wrap="square" rtlCol="0" anchor="t">
            <a:noAutofit/>
          </a:bodyPr>
          <a:p>
            <a:r>
              <a:rPr lang="en-US" sz="1600">
                <a:solidFill>
                  <a:schemeClr val="bg1"/>
                </a:solidFill>
              </a:rPr>
              <a:t>A simple average is obviously easy to compute but misses trends and recent changes</a:t>
            </a:r>
            <a:endParaRPr lang="en-US" sz="1600">
              <a:solidFill>
                <a:schemeClr val="bg1"/>
              </a:solidFill>
            </a:endParaRPr>
          </a:p>
          <a:p>
            <a:r>
              <a:rPr lang="en-US" sz="1600">
                <a:solidFill>
                  <a:schemeClr val="bg1"/>
                </a:solidFill>
              </a:rPr>
              <a:t>in the series. Moving averages are a simple way of smoothing out the seasonality</a:t>
            </a:r>
            <a:endParaRPr lang="en-US" sz="1600">
              <a:solidFill>
                <a:schemeClr val="bg1"/>
              </a:solidFill>
            </a:endParaRPr>
          </a:p>
          <a:p>
            <a:r>
              <a:rPr lang="en-US" sz="1600">
                <a:solidFill>
                  <a:schemeClr val="bg1"/>
                </a:solidFill>
              </a:rPr>
              <a:t>and noise in a series to reveal the underlying signal of trend used for forecasting. In</a:t>
            </a:r>
            <a:endParaRPr lang="en-US" sz="1600">
              <a:solidFill>
                <a:schemeClr val="bg1"/>
              </a:solidFill>
            </a:endParaRPr>
          </a:p>
          <a:p>
            <a:r>
              <a:rPr lang="en-US" sz="1600">
                <a:solidFill>
                  <a:schemeClr val="bg1"/>
                </a:solidFill>
              </a:rPr>
              <a:t>the simplest version, the forecast for the future periods is set equal to the average</a:t>
            </a:r>
            <a:endParaRPr lang="en-US" sz="1600">
              <a:solidFill>
                <a:schemeClr val="bg1"/>
              </a:solidFill>
            </a:endParaRPr>
          </a:p>
          <a:p>
            <a:r>
              <a:rPr lang="en-US" sz="1600">
                <a:solidFill>
                  <a:schemeClr val="bg1"/>
                </a:solidFill>
              </a:rPr>
              <a:t>of the observations of the past k periods. One may wish to optimize on the value of</a:t>
            </a:r>
            <a:endParaRPr lang="en-US" sz="1600">
              <a:solidFill>
                <a:schemeClr val="bg1"/>
              </a:solidFill>
            </a:endParaRPr>
          </a:p>
          <a:p>
            <a:r>
              <a:rPr lang="en-US" sz="1600" i="1">
                <a:solidFill>
                  <a:schemeClr val="bg1"/>
                </a:solidFill>
              </a:rPr>
              <a:t>k</a:t>
            </a:r>
            <a:r>
              <a:rPr lang="en-US" sz="1600">
                <a:solidFill>
                  <a:schemeClr val="bg1"/>
                </a:solidFill>
              </a:rPr>
              <a:t>. Variants of the simple moving average are weighted and exponentially weighted</a:t>
            </a:r>
            <a:endParaRPr lang="en-US" sz="1600">
              <a:solidFill>
                <a:schemeClr val="bg1"/>
              </a:solidFill>
            </a:endParaRPr>
          </a:p>
          <a:p>
            <a:r>
              <a:rPr lang="en-US" sz="1600">
                <a:solidFill>
                  <a:schemeClr val="bg1"/>
                </a:solidFill>
              </a:rPr>
              <a:t>moving averages. In weighted moving average, different weights are assigned to</a:t>
            </a:r>
            <a:endParaRPr lang="en-US" sz="1600">
              <a:solidFill>
                <a:schemeClr val="bg1"/>
              </a:solidFill>
            </a:endParaRPr>
          </a:p>
          <a:p>
            <a:r>
              <a:rPr lang="en-US" sz="1600">
                <a:solidFill>
                  <a:schemeClr val="bg1"/>
                </a:solidFill>
              </a:rPr>
              <a:t>various point observations within a seasonal period to be used for averaging, while</a:t>
            </a:r>
            <a:endParaRPr lang="en-US" sz="1600">
              <a:solidFill>
                <a:schemeClr val="bg1"/>
              </a:solidFill>
            </a:endParaRPr>
          </a:p>
          <a:p>
            <a:r>
              <a:rPr lang="en-US" sz="1600">
                <a:solidFill>
                  <a:schemeClr val="bg1"/>
                </a:solidFill>
              </a:rPr>
              <a:t>in exponentially weighting, higher weight is assigned for the latest point observation</a:t>
            </a:r>
            <a:endParaRPr lang="en-US" sz="1600">
              <a:solidFill>
                <a:schemeClr val="bg1"/>
              </a:solidFill>
            </a:endParaRPr>
          </a:p>
          <a:p>
            <a:r>
              <a:rPr lang="en-US" sz="1600">
                <a:solidFill>
                  <a:schemeClr val="bg1"/>
                </a:solidFill>
              </a:rPr>
              <a:t>of a season and lesser weights are assigned in a continuously decreasing manner to</a:t>
            </a:r>
            <a:endParaRPr lang="en-US" sz="1600">
              <a:solidFill>
                <a:schemeClr val="bg1"/>
              </a:solidFill>
            </a:endParaRPr>
          </a:p>
          <a:p>
            <a:r>
              <a:rPr lang="en-US" sz="1600">
                <a:solidFill>
                  <a:schemeClr val="bg1"/>
                </a:solidFill>
              </a:rPr>
              <a:t>the earlier point observations.</a:t>
            </a:r>
            <a:endParaRPr lang="en-US" sz="1600">
              <a:solidFill>
                <a:schemeClr val="bg1"/>
              </a:solidFill>
            </a:endParaRPr>
          </a:p>
          <a:p>
            <a:r>
              <a:rPr lang="en-US" sz="1600">
                <a:solidFill>
                  <a:schemeClr val="bg1"/>
                </a:solidFill>
              </a:rPr>
              <a:t>One will notice that there will be no forecast for the first </a:t>
            </a:r>
            <a:r>
              <a:rPr lang="en-US" sz="1600" i="1">
                <a:solidFill>
                  <a:schemeClr val="bg1"/>
                </a:solidFill>
              </a:rPr>
              <a:t>k</a:t>
            </a:r>
            <a:r>
              <a:rPr lang="en-US" sz="1600">
                <a:solidFill>
                  <a:schemeClr val="bg1"/>
                </a:solidFill>
              </a:rPr>
              <a:t> periods unless fewer</a:t>
            </a:r>
            <a:endParaRPr lang="en-US" sz="1600">
              <a:solidFill>
                <a:schemeClr val="bg1"/>
              </a:solidFill>
            </a:endParaRPr>
          </a:p>
          <a:p>
            <a:r>
              <a:rPr lang="en-US" sz="1600">
                <a:solidFill>
                  <a:schemeClr val="bg1"/>
                </a:solidFill>
              </a:rPr>
              <a:t>periods are used to produce the initial forecast. Also, the prediction after the last</a:t>
            </a:r>
            <a:endParaRPr lang="en-US" sz="1600">
              <a:solidFill>
                <a:schemeClr val="bg1"/>
              </a:solidFill>
            </a:endParaRPr>
          </a:p>
          <a:p>
            <a:r>
              <a:rPr lang="en-US" sz="1600">
                <a:solidFill>
                  <a:schemeClr val="bg1"/>
                </a:solidFill>
              </a:rPr>
              <a:t>period of data will be same for every period thereafter.</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矩形: 圆角 6" descr="e7d195523061f1c09e9d68d7cf438b91ef959ecb14fc25d26BBA7F7DBC18E55DFF4014AF651F0BF2569D4B6C1DA7F1A4683A481403BD872FC687266AD13265C1DE7C373772FD8728ABDD69ADD03BFF5BE2862BC891DBB79E25A495739490374AC80FE4CA22AA2250884095CCF7101F9322C0BA24331B543B1572ADE649F9D7F2DE11F6D7486BDB4D60DF6925FD82701C"/>
          <p:cNvSpPr/>
          <p:nvPr/>
        </p:nvSpPr>
        <p:spPr>
          <a:xfrm>
            <a:off x="78105" y="205740"/>
            <a:ext cx="8422640" cy="4246880"/>
          </a:xfrm>
          <a:prstGeom prst="roundRect">
            <a:avLst>
              <a:gd name="adj" fmla="val 0"/>
            </a:avLst>
          </a:prstGeom>
          <a:gradFill flip="none" rotWithShape="1">
            <a:gsLst>
              <a:gs pos="0">
                <a:srgbClr val="070B28">
                  <a:alpha val="0"/>
                </a:srgb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321134" y="271653"/>
            <a:ext cx="4057015" cy="337185"/>
          </a:xfrm>
          <a:prstGeom prst="rect">
            <a:avLst/>
          </a:prstGeom>
          <a:noFill/>
        </p:spPr>
        <p:txBody>
          <a:bodyPr wrap="none" rtlCol="0">
            <a:spAutoFit/>
          </a:bodyPr>
          <a:lstStyle/>
          <a:p>
            <a:pPr lvl="0" algn="l">
              <a:defRPr/>
            </a:pPr>
            <a:r>
              <a:rPr lang="en-US" altLang="zh-CN" sz="1600">
                <a:solidFill>
                  <a:schemeClr val="bg1"/>
                </a:solidFill>
                <a:latin typeface="Arial" panose="020B0604020202020204" pitchFamily="34" charset="0"/>
                <a:cs typeface="Arial" panose="020B0604020202020204" pitchFamily="34" charset="0"/>
              </a:rPr>
              <a:t>2.2.3 Simple Exponential Smoothing (SES)</a:t>
            </a:r>
            <a:endParaRPr lang="en-US" altLang="zh-CN" sz="1600">
              <a:solidFill>
                <a:schemeClr val="bg1"/>
              </a:solidFill>
              <a:latin typeface="Arial" panose="020B0604020202020204" pitchFamily="34" charset="0"/>
              <a:cs typeface="Arial" panose="020B0604020202020204" pitchFamily="34" charset="0"/>
            </a:endParaRPr>
          </a:p>
        </p:txBody>
      </p:sp>
      <p:pic>
        <p:nvPicPr>
          <p:cNvPr id="5"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78258" y="271821"/>
            <a:ext cx="236758" cy="236758"/>
          </a:xfrm>
          <a:prstGeom prst="rect">
            <a:avLst/>
          </a:prstGeom>
        </p:spPr>
      </p:pic>
      <p:sp>
        <p:nvSpPr>
          <p:cNvPr id="8" name="Text Box 7"/>
          <p:cNvSpPr txBox="1"/>
          <p:nvPr/>
        </p:nvSpPr>
        <p:spPr>
          <a:xfrm>
            <a:off x="320675" y="680085"/>
            <a:ext cx="8823325" cy="1963420"/>
          </a:xfrm>
          <a:prstGeom prst="rect">
            <a:avLst/>
          </a:prstGeom>
          <a:noFill/>
        </p:spPr>
        <p:txBody>
          <a:bodyPr wrap="square" rtlCol="0" anchor="t">
            <a:noAutofit/>
          </a:bodyPr>
          <a:p>
            <a:r>
              <a:rPr lang="en-US" sz="1400">
                <a:solidFill>
                  <a:schemeClr val="bg1"/>
                </a:solidFill>
              </a:rPr>
              <a:t>In this method one assumes the absence of trend and seasonality in the data.</a:t>
            </a:r>
            <a:endParaRPr lang="en-US" sz="1400">
              <a:solidFill>
                <a:schemeClr val="bg1"/>
              </a:solidFill>
            </a:endParaRPr>
          </a:p>
          <a:p>
            <a:r>
              <a:rPr lang="en-US" sz="1400">
                <a:solidFill>
                  <a:schemeClr val="bg1"/>
                </a:solidFill>
              </a:rPr>
              <a:t>Brown (1956) is credited with the development of the single exponential smoothing</a:t>
            </a:r>
            <a:endParaRPr lang="en-US" sz="1400">
              <a:solidFill>
                <a:schemeClr val="bg1"/>
              </a:solidFill>
            </a:endParaRPr>
          </a:p>
          <a:p>
            <a:r>
              <a:rPr lang="en-US" sz="1400">
                <a:solidFill>
                  <a:schemeClr val="bg1"/>
                </a:solidFill>
              </a:rPr>
              <a:t>methodology.</a:t>
            </a:r>
            <a:endParaRPr lang="en-US" sz="1400">
              <a:solidFill>
                <a:schemeClr val="bg1"/>
              </a:solidFill>
            </a:endParaRPr>
          </a:p>
          <a:p>
            <a:r>
              <a:rPr lang="en-US" sz="1400">
                <a:solidFill>
                  <a:schemeClr val="bg1"/>
                </a:solidFill>
              </a:rPr>
              <a:t>The following formula is used to forecast using the SES method:</a:t>
            </a:r>
            <a:endParaRPr lang="en-US" sz="1400">
              <a:solidFill>
                <a:schemeClr val="bg1"/>
              </a:solidFill>
            </a:endParaRPr>
          </a:p>
        </p:txBody>
      </p:sp>
      <p:sp>
        <p:nvSpPr>
          <p:cNvPr id="21" name="矩形 20"/>
          <p:cNvSpPr/>
          <p:nvPr/>
        </p:nvSpPr>
        <p:spPr>
          <a:xfrm rot="5400000">
            <a:off x="2856865" y="-283210"/>
            <a:ext cx="3162935" cy="725487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18" name="Picture 17"/>
          <p:cNvPicPr>
            <a:picLocks noChangeAspect="1"/>
          </p:cNvPicPr>
          <p:nvPr/>
        </p:nvPicPr>
        <p:blipFill>
          <a:blip r:embed="rId3"/>
          <a:stretch>
            <a:fillRect/>
          </a:stretch>
        </p:blipFill>
        <p:spPr>
          <a:xfrm>
            <a:off x="956945" y="1932940"/>
            <a:ext cx="6945630" cy="2822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8" name="Text Box 7"/>
          <p:cNvSpPr txBox="1"/>
          <p:nvPr/>
        </p:nvSpPr>
        <p:spPr>
          <a:xfrm>
            <a:off x="80010" y="90170"/>
            <a:ext cx="8263890" cy="2425700"/>
          </a:xfrm>
          <a:prstGeom prst="rect">
            <a:avLst/>
          </a:prstGeom>
          <a:noFill/>
        </p:spPr>
        <p:txBody>
          <a:bodyPr wrap="square" rtlCol="0" anchor="t">
            <a:noAutofit/>
          </a:bodyPr>
          <a:p>
            <a:r>
              <a:rPr lang="en-US" sz="1600" b="1">
                <a:solidFill>
                  <a:schemeClr val="bg1"/>
                </a:solidFill>
              </a:rPr>
              <a:t>The best α can be found using an optimization approach or simply by trial and error. The forecast can be started in many ways. A popular method is to use the first actual value as the first forecast (Y1 = F1) or set the average of the first few values</a:t>
            </a:r>
            <a:endParaRPr lang="en-US" sz="1600" b="1">
              <a:solidFill>
                <a:schemeClr val="bg1"/>
              </a:solidFill>
            </a:endParaRPr>
          </a:p>
          <a:p>
            <a:r>
              <a:rPr lang="en-US" sz="1600" b="1">
                <a:solidFill>
                  <a:schemeClr val="bg1"/>
                </a:solidFill>
              </a:rPr>
              <a:t>as the value of the first forecast.</a:t>
            </a:r>
            <a:endParaRPr lang="en-US" sz="1600" b="1">
              <a:solidFill>
                <a:schemeClr val="bg1"/>
              </a:solidFill>
            </a:endParaRPr>
          </a:p>
          <a:p>
            <a:r>
              <a:rPr lang="en-US" sz="1600" b="1">
                <a:solidFill>
                  <a:schemeClr val="bg1"/>
                </a:solidFill>
              </a:rPr>
              <a:t>In sheet “SES” of spreadsheet “FA-Excel Template.xlsx” we have provided</a:t>
            </a:r>
            <a:endParaRPr lang="en-US" sz="1600" b="1">
              <a:solidFill>
                <a:schemeClr val="bg1"/>
              </a:solidFill>
            </a:endParaRPr>
          </a:p>
          <a:p>
            <a:r>
              <a:rPr lang="en-US" sz="1600" b="1">
                <a:solidFill>
                  <a:schemeClr val="bg1"/>
                </a:solidFill>
              </a:rPr>
              <a:t>sample data (which can be changed) and the value of the smoothing constant, α, that can be changed. As α changes from zero to 1, the forecast will be seen to follow the most recent value more closely. In the Appendix in the section “SES Method” we</a:t>
            </a:r>
            <a:endParaRPr lang="en-US" sz="1600" b="1">
              <a:solidFill>
                <a:schemeClr val="bg1"/>
              </a:solidFill>
            </a:endParaRPr>
          </a:p>
          <a:p>
            <a:r>
              <a:rPr lang="en-US" sz="1600" b="1">
                <a:solidFill>
                  <a:schemeClr val="bg1"/>
                </a:solidFill>
              </a:rPr>
              <a:t>provide the R command for SES. The data is shown in Table 12.6 and the output in</a:t>
            </a:r>
            <a:endParaRPr lang="en-US" sz="1600" b="1">
              <a:solidFill>
                <a:schemeClr val="bg1"/>
              </a:solidFill>
            </a:endParaRPr>
          </a:p>
          <a:p>
            <a:r>
              <a:rPr lang="en-US" sz="1600" b="1">
                <a:solidFill>
                  <a:schemeClr val="bg1"/>
                </a:solidFill>
              </a:rPr>
              <a:t>Table 12.10. </a:t>
            </a:r>
            <a:endParaRPr lang="en-US" sz="1600" b="1">
              <a:solidFill>
                <a:schemeClr val="bg1"/>
              </a:solidFill>
            </a:endParaRPr>
          </a:p>
          <a:p>
            <a:r>
              <a:rPr lang="en-US" sz="1600" b="1">
                <a:solidFill>
                  <a:schemeClr val="bg1"/>
                </a:solidFill>
              </a:rPr>
              <a:t>In the adaptive-response-rate single exponential smoothing (ARRSES) α can be</a:t>
            </a:r>
            <a:endParaRPr lang="en-US" sz="1600" b="1">
              <a:solidFill>
                <a:schemeClr val="bg1"/>
              </a:solidFill>
            </a:endParaRPr>
          </a:p>
          <a:p>
            <a:r>
              <a:rPr lang="en-US" sz="1600" b="1">
                <a:solidFill>
                  <a:schemeClr val="bg1"/>
                </a:solidFill>
              </a:rPr>
              <a:t>modified as changes occur:</a:t>
            </a:r>
            <a:endParaRPr lang="en-US" sz="1600" b="1">
              <a:solidFill>
                <a:schemeClr val="bg1"/>
              </a:solidFill>
            </a:endParaRPr>
          </a:p>
        </p:txBody>
      </p:sp>
      <p:pic>
        <p:nvPicPr>
          <p:cNvPr id="12" name="Picture 11"/>
          <p:cNvPicPr>
            <a:picLocks noChangeAspect="1"/>
          </p:cNvPicPr>
          <p:nvPr/>
        </p:nvPicPr>
        <p:blipFill>
          <a:blip r:embed="rId2"/>
          <a:stretch>
            <a:fillRect/>
          </a:stretch>
        </p:blipFill>
        <p:spPr>
          <a:xfrm>
            <a:off x="3036570" y="2992120"/>
            <a:ext cx="4285615" cy="1864360"/>
          </a:xfrm>
          <a:prstGeom prst="rect">
            <a:avLst/>
          </a:prstGeom>
        </p:spPr>
      </p:pic>
      <p:sp>
        <p:nvSpPr>
          <p:cNvPr id="14" name="矩形 20"/>
          <p:cNvSpPr/>
          <p:nvPr/>
        </p:nvSpPr>
        <p:spPr>
          <a:xfrm rot="5400000">
            <a:off x="4085590" y="1704340"/>
            <a:ext cx="2194560" cy="451802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矩形: 圆角 6" descr="e7d195523061f1c09e9d68d7cf438b91ef959ecb14fc25d26BBA7F7DBC18E55DFF4014AF651F0BF2569D4B6C1DA7F1A4683A481403BD872FC687266AD13265C1DE7C373772FD8728ABDD69ADD03BFF5BE2862BC891DBB79E25A495739490374AC80FE4CA22AA2250884095CCF7101F9322C0BA24331B543B1572ADE649F9D7F2DE11F6D7486BDB4D60DF6925FD82701C"/>
          <p:cNvSpPr/>
          <p:nvPr/>
        </p:nvSpPr>
        <p:spPr>
          <a:xfrm>
            <a:off x="219710" y="205740"/>
            <a:ext cx="8498205" cy="4246880"/>
          </a:xfrm>
          <a:prstGeom prst="roundRect">
            <a:avLst>
              <a:gd name="adj" fmla="val 0"/>
            </a:avLst>
          </a:prstGeom>
          <a:gradFill flip="none" rotWithShape="1">
            <a:gsLst>
              <a:gs pos="0">
                <a:srgbClr val="070B28">
                  <a:alpha val="0"/>
                </a:srgb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321134" y="271653"/>
            <a:ext cx="3808730" cy="337185"/>
          </a:xfrm>
          <a:prstGeom prst="rect">
            <a:avLst/>
          </a:prstGeom>
          <a:noFill/>
        </p:spPr>
        <p:txBody>
          <a:bodyPr wrap="none" rtlCol="0">
            <a:spAutoFit/>
          </a:bodyPr>
          <a:lstStyle/>
          <a:p>
            <a:pPr lvl="0" algn="l">
              <a:defRPr/>
            </a:pPr>
            <a:r>
              <a:rPr lang="en-US" altLang="zh-CN" sz="1600">
                <a:solidFill>
                  <a:schemeClr val="bg1"/>
                </a:solidFill>
                <a:latin typeface="Arial" panose="020B0604020202020204" pitchFamily="34" charset="0"/>
                <a:cs typeface="Arial" panose="020B0604020202020204" pitchFamily="34" charset="0"/>
              </a:rPr>
              <a:t>2.2.4 Holt Exponential Smoothing (HES)</a:t>
            </a:r>
            <a:endParaRPr lang="en-US" altLang="zh-CN" sz="1600">
              <a:solidFill>
                <a:schemeClr val="bg1"/>
              </a:solidFill>
              <a:latin typeface="Arial" panose="020B0604020202020204" pitchFamily="34" charset="0"/>
              <a:cs typeface="Arial" panose="020B0604020202020204" pitchFamily="34" charset="0"/>
            </a:endParaRPr>
          </a:p>
        </p:txBody>
      </p:sp>
      <p:pic>
        <p:nvPicPr>
          <p:cNvPr id="5"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29973" y="271821"/>
            <a:ext cx="236758" cy="236758"/>
          </a:xfrm>
          <a:prstGeom prst="rect">
            <a:avLst/>
          </a:prstGeom>
        </p:spPr>
      </p:pic>
      <p:sp>
        <p:nvSpPr>
          <p:cNvPr id="8" name="Text Box 7"/>
          <p:cNvSpPr txBox="1"/>
          <p:nvPr/>
        </p:nvSpPr>
        <p:spPr>
          <a:xfrm>
            <a:off x="320675" y="680085"/>
            <a:ext cx="8823325" cy="1374140"/>
          </a:xfrm>
          <a:prstGeom prst="rect">
            <a:avLst/>
          </a:prstGeom>
          <a:noFill/>
        </p:spPr>
        <p:txBody>
          <a:bodyPr wrap="square" rtlCol="0" anchor="t">
            <a:noAutofit/>
          </a:bodyPr>
          <a:p>
            <a:r>
              <a:rPr lang="en-US" sz="1400">
                <a:solidFill>
                  <a:schemeClr val="bg1"/>
                </a:solidFill>
              </a:rPr>
              <a:t>Brown’s SES methodology (1956) was extended by Holt (1957) who added a</a:t>
            </a:r>
            <a:endParaRPr lang="en-US" sz="1400">
              <a:solidFill>
                <a:schemeClr val="bg1"/>
              </a:solidFill>
            </a:endParaRPr>
          </a:p>
          <a:p>
            <a:r>
              <a:rPr lang="en-US" sz="1400">
                <a:solidFill>
                  <a:schemeClr val="bg1"/>
                </a:solidFill>
              </a:rPr>
              <a:t>parameter for smoothing the short-term trend. The current value is called the level</a:t>
            </a:r>
            <a:endParaRPr lang="en-US" sz="1400">
              <a:solidFill>
                <a:schemeClr val="bg1"/>
              </a:solidFill>
            </a:endParaRPr>
          </a:p>
          <a:p>
            <a:r>
              <a:rPr lang="en-US" sz="1400">
                <a:solidFill>
                  <a:schemeClr val="bg1"/>
                </a:solidFill>
              </a:rPr>
              <a:t>of the series or Lt</a:t>
            </a:r>
            <a:endParaRPr lang="en-US" sz="1400">
              <a:solidFill>
                <a:schemeClr val="bg1"/>
              </a:solidFill>
            </a:endParaRPr>
          </a:p>
          <a:p>
            <a:r>
              <a:rPr lang="en-US" sz="1400">
                <a:solidFill>
                  <a:schemeClr val="bg1"/>
                </a:solidFill>
              </a:rPr>
              <a:t>. The change in levels (L1 − L1 − 1) is used to determine the trend</a:t>
            </a:r>
            <a:endParaRPr lang="en-US" sz="1400">
              <a:solidFill>
                <a:schemeClr val="bg1"/>
              </a:solidFill>
            </a:endParaRPr>
          </a:p>
          <a:p>
            <a:r>
              <a:rPr lang="en-US" sz="1400">
                <a:solidFill>
                  <a:schemeClr val="bg1"/>
                </a:solidFill>
              </a:rPr>
              <a:t>during the period t. Then, the trend is smoothed using the previously forecast value,</a:t>
            </a:r>
            <a:endParaRPr lang="en-US" sz="1400">
              <a:solidFill>
                <a:schemeClr val="bg1"/>
              </a:solidFill>
            </a:endParaRPr>
          </a:p>
          <a:p>
            <a:r>
              <a:rPr lang="en-US" sz="1400">
                <a:solidFill>
                  <a:schemeClr val="bg1"/>
                </a:solidFill>
              </a:rPr>
              <a:t>that is, T1 = (1 − β)T1−1 + β*(L1 – L1−1). This method is also called Double</a:t>
            </a:r>
            <a:endParaRPr lang="en-US" sz="1400">
              <a:solidFill>
                <a:schemeClr val="bg1"/>
              </a:solidFill>
            </a:endParaRPr>
          </a:p>
          <a:p>
            <a:r>
              <a:rPr lang="en-US" sz="1400">
                <a:solidFill>
                  <a:schemeClr val="bg1"/>
                </a:solidFill>
              </a:rPr>
              <a:t>Exponential Smoothing (DES). The formulae are:</a:t>
            </a:r>
            <a:endParaRPr lang="en-US" sz="1400">
              <a:solidFill>
                <a:schemeClr val="bg1"/>
              </a:solidFill>
            </a:endParaRPr>
          </a:p>
        </p:txBody>
      </p:sp>
      <p:pic>
        <p:nvPicPr>
          <p:cNvPr id="2" name="Picture 1"/>
          <p:cNvPicPr>
            <a:picLocks noChangeAspect="1"/>
          </p:cNvPicPr>
          <p:nvPr/>
        </p:nvPicPr>
        <p:blipFill>
          <a:blip r:embed="rId3"/>
          <a:stretch>
            <a:fillRect/>
          </a:stretch>
        </p:blipFill>
        <p:spPr>
          <a:xfrm>
            <a:off x="415925" y="2465705"/>
            <a:ext cx="2611755" cy="1698625"/>
          </a:xfrm>
          <a:prstGeom prst="rect">
            <a:avLst/>
          </a:prstGeom>
        </p:spPr>
      </p:pic>
      <p:sp>
        <p:nvSpPr>
          <p:cNvPr id="14" name="矩形 20"/>
          <p:cNvSpPr/>
          <p:nvPr/>
        </p:nvSpPr>
        <p:spPr>
          <a:xfrm rot="5400000">
            <a:off x="786765" y="1905635"/>
            <a:ext cx="1876425" cy="280733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
        <p:nvSpPr>
          <p:cNvPr id="3" name="Text Box 2"/>
          <p:cNvSpPr txBox="1"/>
          <p:nvPr/>
        </p:nvSpPr>
        <p:spPr>
          <a:xfrm>
            <a:off x="3223260" y="2371090"/>
            <a:ext cx="5678170" cy="2144395"/>
          </a:xfrm>
          <a:prstGeom prst="rect">
            <a:avLst/>
          </a:prstGeom>
          <a:noFill/>
        </p:spPr>
        <p:txBody>
          <a:bodyPr wrap="square" rtlCol="0" anchor="t">
            <a:noAutofit/>
          </a:bodyPr>
          <a:p>
            <a:r>
              <a:rPr lang="en-US" sz="1400">
                <a:solidFill>
                  <a:schemeClr val="bg1"/>
                </a:solidFill>
              </a:rPr>
              <a:t>In order to start the forecast, one may set L1 = Y1 and the slope can be obtained by regressing initial values of the series against time. Search methods can be used to select the “optimal” values of the two smoothing constants, α and β. (The word optimal is in quotes because the criterion for optimization could be minimizing</a:t>
            </a:r>
            <a:endParaRPr lang="en-US" sz="1400">
              <a:solidFill>
                <a:schemeClr val="bg1"/>
              </a:solidFill>
            </a:endParaRPr>
          </a:p>
          <a:p>
            <a:r>
              <a:rPr lang="en-US" sz="1400">
                <a:solidFill>
                  <a:schemeClr val="bg1"/>
                </a:solidFill>
              </a:rPr>
              <a:t>different types of errors, including errors one step or two steps ahead.) An example is shown in sheet “Holt” of spreadsheet “FA-Excel Template.xlsx”. Appendix 1 section “Holt method” lists the R command. The data is shown in Table 12.6 and the output in Table 12.10.</a:t>
            </a:r>
            <a:endParaRPr 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18415"/>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2" name="Text Box 11"/>
          <p:cNvSpPr txBox="1"/>
          <p:nvPr/>
        </p:nvSpPr>
        <p:spPr>
          <a:xfrm>
            <a:off x="76200" y="126365"/>
            <a:ext cx="5396865" cy="337185"/>
          </a:xfrm>
          <a:prstGeom prst="rect">
            <a:avLst/>
          </a:prstGeom>
          <a:noFill/>
        </p:spPr>
        <p:txBody>
          <a:bodyPr wrap="square" rtlCol="0" anchor="t">
            <a:spAutoFit/>
          </a:bodyPr>
          <a:p>
            <a:r>
              <a:rPr lang="en-US" sz="1600">
                <a:solidFill>
                  <a:schemeClr val="bg1"/>
                </a:solidFill>
                <a:latin typeface="Arial" panose="020B0604020202020204" pitchFamily="34" charset="0"/>
                <a:cs typeface="Arial" panose="020B0604020202020204" pitchFamily="34" charset="0"/>
              </a:rPr>
              <a:t>2.2.5 Holt–Winters’ trend and seasonality method</a:t>
            </a:r>
            <a:endParaRPr lang="en-US" sz="1600">
              <a:solidFill>
                <a:schemeClr val="bg1"/>
              </a:solidFill>
              <a:latin typeface="Arial" panose="020B0604020202020204" pitchFamily="34" charset="0"/>
              <a:cs typeface="Arial" panose="020B0604020202020204" pitchFamily="34" charset="0"/>
            </a:endParaRPr>
          </a:p>
        </p:txBody>
      </p:sp>
      <p:pic>
        <p:nvPicPr>
          <p:cNvPr id="14" name="图片 2" descr="32313534313136373b32313534313134383bb7a2cfd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72898" y="175936"/>
            <a:ext cx="236758" cy="236758"/>
          </a:xfrm>
          <a:prstGeom prst="rect">
            <a:avLst/>
          </a:prstGeom>
        </p:spPr>
      </p:pic>
      <p:sp>
        <p:nvSpPr>
          <p:cNvPr id="23" name="Text Box 22"/>
          <p:cNvSpPr txBox="1"/>
          <p:nvPr/>
        </p:nvSpPr>
        <p:spPr>
          <a:xfrm>
            <a:off x="231775" y="510540"/>
            <a:ext cx="7216140" cy="1814830"/>
          </a:xfrm>
          <a:prstGeom prst="rect">
            <a:avLst/>
          </a:prstGeom>
          <a:noFill/>
        </p:spPr>
        <p:txBody>
          <a:bodyPr wrap="square" rtlCol="0" anchor="t">
            <a:spAutoFit/>
          </a:bodyPr>
          <a:p>
            <a:r>
              <a:rPr lang="en-US" sz="1600">
                <a:solidFill>
                  <a:schemeClr val="bg1"/>
                </a:solidFill>
              </a:rPr>
              <a:t>Holt–Winters’ method is a smoothing method that takes both trend and seasonality into account known as Error, Trend, and Seasonality (ETS) or triple exponential smoothing as three components (viz., level, trend, and seasonality) in the data are used and smoothened to arrive at forecast values. It is a variant of Holt method of exponential smoothing in which a component of seasonality index along with trend and level is also added to arrive at forecast:</a:t>
            </a:r>
            <a:endParaRPr lang="en-US" sz="1600">
              <a:solidFill>
                <a:schemeClr val="bg1"/>
              </a:solidFill>
            </a:endParaRPr>
          </a:p>
        </p:txBody>
      </p:sp>
      <p:pic>
        <p:nvPicPr>
          <p:cNvPr id="35" name="Picture 34"/>
          <p:cNvPicPr>
            <a:picLocks noChangeAspect="1"/>
          </p:cNvPicPr>
          <p:nvPr/>
        </p:nvPicPr>
        <p:blipFill>
          <a:blip r:embed="rId4"/>
          <a:stretch>
            <a:fillRect/>
          </a:stretch>
        </p:blipFill>
        <p:spPr>
          <a:xfrm>
            <a:off x="2454910" y="2423160"/>
            <a:ext cx="4233545" cy="2308860"/>
          </a:xfrm>
          <a:prstGeom prst="rect">
            <a:avLst/>
          </a:prstGeom>
        </p:spPr>
      </p:pic>
      <p:sp>
        <p:nvSpPr>
          <p:cNvPr id="36" name="矩形 20"/>
          <p:cNvSpPr/>
          <p:nvPr/>
        </p:nvSpPr>
        <p:spPr>
          <a:xfrm rot="5400000">
            <a:off x="3282315" y="1309370"/>
            <a:ext cx="2578735" cy="451802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矩形: 圆角 6" descr="e7d195523061f1c09e9d68d7cf438b91ef959ecb14fc25d26BBA7F7DBC18E55DFF4014AF651F0BF2569D4B6C1DA7F1A4683A481403BD872FC687266AD13265C1DE7C373772FD8728ABDD69ADD03BFF5BE2862BC891DBB79E25A495739490374AC80FE4CA22AA2250884095CCF7101F9322C0BA24331B543B1572ADE649F9D7F2DE11F6D7486BDB4D60DF6925FD82701C"/>
          <p:cNvSpPr/>
          <p:nvPr/>
        </p:nvSpPr>
        <p:spPr>
          <a:xfrm>
            <a:off x="-334645" y="-1021080"/>
            <a:ext cx="8498205" cy="4246880"/>
          </a:xfrm>
          <a:prstGeom prst="roundRect">
            <a:avLst>
              <a:gd name="adj" fmla="val 0"/>
            </a:avLst>
          </a:prstGeom>
          <a:gradFill flip="none" rotWithShape="1">
            <a:gsLst>
              <a:gs pos="0">
                <a:srgbClr val="070B28">
                  <a:alpha val="0"/>
                </a:srgb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Text Box 3"/>
          <p:cNvSpPr txBox="1"/>
          <p:nvPr/>
        </p:nvSpPr>
        <p:spPr>
          <a:xfrm>
            <a:off x="219710" y="205740"/>
            <a:ext cx="7639050" cy="1076325"/>
          </a:xfrm>
          <a:prstGeom prst="rect">
            <a:avLst/>
          </a:prstGeom>
          <a:noFill/>
        </p:spPr>
        <p:txBody>
          <a:bodyPr wrap="square" rtlCol="0" anchor="t">
            <a:spAutoFit/>
          </a:bodyPr>
          <a:p>
            <a:r>
              <a:rPr lang="en-US" sz="1600">
                <a:solidFill>
                  <a:schemeClr val="bg1"/>
                </a:solidFill>
              </a:rPr>
              <a:t>where </a:t>
            </a:r>
            <a:r>
              <a:rPr lang="en-US" sz="1600" i="1">
                <a:solidFill>
                  <a:schemeClr val="bg1"/>
                </a:solidFill>
              </a:rPr>
              <a:t>S1</a:t>
            </a:r>
            <a:r>
              <a:rPr lang="en-US" sz="1600">
                <a:solidFill>
                  <a:schemeClr val="bg1"/>
                </a:solidFill>
              </a:rPr>
              <a:t> denotes the seasonal component,</a:t>
            </a:r>
            <a:r>
              <a:rPr lang="en-US" sz="1600" i="1">
                <a:solidFill>
                  <a:schemeClr val="bg1"/>
                </a:solidFill>
              </a:rPr>
              <a:t> s</a:t>
            </a:r>
            <a:r>
              <a:rPr lang="en-US" sz="1600">
                <a:solidFill>
                  <a:schemeClr val="bg1"/>
                </a:solidFill>
              </a:rPr>
              <a:t> is the length of a season, and</a:t>
            </a:r>
            <a:r>
              <a:rPr lang="en-US" sz="1600" i="1">
                <a:solidFill>
                  <a:schemeClr val="bg1"/>
                </a:solidFill>
              </a:rPr>
              <a:t> γ</a:t>
            </a:r>
            <a:r>
              <a:rPr lang="en-US" sz="1600">
                <a:solidFill>
                  <a:schemeClr val="bg1"/>
                </a:solidFill>
              </a:rPr>
              <a:t> is the seasonal smoothing factor. Note that after each step we need to renormalize the seasonal factors to add up to k (“Periods in Season”). The initial values for </a:t>
            </a:r>
            <a:r>
              <a:rPr lang="en-US" sz="1600" i="1">
                <a:solidFill>
                  <a:schemeClr val="bg1"/>
                </a:solidFill>
              </a:rPr>
              <a:t>Ls, bs</a:t>
            </a:r>
            <a:r>
              <a:rPr lang="en-US" sz="1600">
                <a:solidFill>
                  <a:schemeClr val="bg1"/>
                </a:solidFill>
              </a:rPr>
              <a:t> and </a:t>
            </a:r>
            <a:r>
              <a:rPr lang="en-US" sz="1600" i="1">
                <a:solidFill>
                  <a:schemeClr val="bg1"/>
                </a:solidFill>
              </a:rPr>
              <a:t>Ss</a:t>
            </a:r>
            <a:r>
              <a:rPr lang="en-US" sz="1600">
                <a:solidFill>
                  <a:schemeClr val="bg1"/>
                </a:solidFill>
              </a:rPr>
              <a:t> can be initially calculated as:</a:t>
            </a:r>
            <a:endParaRPr lang="en-US" sz="1600">
              <a:solidFill>
                <a:schemeClr val="bg1"/>
              </a:solidFill>
            </a:endParaRPr>
          </a:p>
        </p:txBody>
      </p:sp>
      <p:pic>
        <p:nvPicPr>
          <p:cNvPr id="6" name="Picture 5"/>
          <p:cNvPicPr>
            <a:picLocks noChangeAspect="1"/>
          </p:cNvPicPr>
          <p:nvPr/>
        </p:nvPicPr>
        <p:blipFill>
          <a:blip r:embed="rId1"/>
          <a:stretch>
            <a:fillRect/>
          </a:stretch>
        </p:blipFill>
        <p:spPr>
          <a:xfrm>
            <a:off x="764540" y="1400175"/>
            <a:ext cx="6142355" cy="3108325"/>
          </a:xfrm>
          <a:prstGeom prst="rect">
            <a:avLst/>
          </a:prstGeom>
        </p:spPr>
      </p:pic>
      <p:sp>
        <p:nvSpPr>
          <p:cNvPr id="36" name="矩形 20"/>
          <p:cNvSpPr/>
          <p:nvPr/>
        </p:nvSpPr>
        <p:spPr>
          <a:xfrm rot="5400000">
            <a:off x="2149475" y="-256540"/>
            <a:ext cx="3338195" cy="641540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18415"/>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pic>
        <p:nvPicPr>
          <p:cNvPr id="3" name="Picture 2"/>
          <p:cNvPicPr>
            <a:picLocks noChangeAspect="1"/>
          </p:cNvPicPr>
          <p:nvPr/>
        </p:nvPicPr>
        <p:blipFill>
          <a:blip r:embed="rId2"/>
          <a:stretch>
            <a:fillRect/>
          </a:stretch>
        </p:blipFill>
        <p:spPr>
          <a:xfrm>
            <a:off x="1340485" y="511175"/>
            <a:ext cx="4132580" cy="1767840"/>
          </a:xfrm>
          <a:prstGeom prst="rect">
            <a:avLst/>
          </a:prstGeom>
        </p:spPr>
      </p:pic>
      <p:sp>
        <p:nvSpPr>
          <p:cNvPr id="5" name="Text Box 4"/>
          <p:cNvSpPr txBox="1"/>
          <p:nvPr/>
        </p:nvSpPr>
        <p:spPr>
          <a:xfrm>
            <a:off x="123825" y="2472055"/>
            <a:ext cx="7870190" cy="521970"/>
          </a:xfrm>
          <a:prstGeom prst="rect">
            <a:avLst/>
          </a:prstGeom>
          <a:noFill/>
        </p:spPr>
        <p:txBody>
          <a:bodyPr wrap="square" rtlCol="0" anchor="t">
            <a:spAutoFit/>
          </a:bodyPr>
          <a:p>
            <a:r>
              <a:rPr lang="en-US" sz="1400">
                <a:solidFill>
                  <a:schemeClr val="bg1"/>
                </a:solidFill>
                <a:latin typeface="Arial" panose="020B0604020202020204" pitchFamily="34" charset="0"/>
                <a:cs typeface="Arial" panose="020B0604020202020204" pitchFamily="34" charset="0"/>
              </a:rPr>
              <a:t>The initial values for level and trend can be chosen like in the multiplicative</a:t>
            </a:r>
            <a:endParaRPr lang="en-US" sz="1400">
              <a:solidFill>
                <a:schemeClr val="bg1"/>
              </a:solidFill>
              <a:latin typeface="Arial" panose="020B0604020202020204" pitchFamily="34" charset="0"/>
              <a:cs typeface="Arial" panose="020B0604020202020204" pitchFamily="34" charset="0"/>
            </a:endParaRPr>
          </a:p>
          <a:p>
            <a:r>
              <a:rPr lang="en-US" sz="1400">
                <a:solidFill>
                  <a:schemeClr val="bg1"/>
                </a:solidFill>
                <a:latin typeface="Arial" panose="020B0604020202020204" pitchFamily="34" charset="0"/>
                <a:cs typeface="Arial" panose="020B0604020202020204" pitchFamily="34" charset="0"/>
              </a:rPr>
              <a:t>method. The seasonality values can be estimated as below to start the forecast:</a:t>
            </a:r>
            <a:endParaRPr lang="en-US" sz="140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2001520" y="3187065"/>
            <a:ext cx="3093085" cy="546100"/>
          </a:xfrm>
          <a:prstGeom prst="rect">
            <a:avLst/>
          </a:prstGeom>
        </p:spPr>
      </p:pic>
      <p:sp>
        <p:nvSpPr>
          <p:cNvPr id="7" name="Text Box 6"/>
          <p:cNvSpPr txBox="1"/>
          <p:nvPr/>
        </p:nvSpPr>
        <p:spPr>
          <a:xfrm>
            <a:off x="232410" y="3926205"/>
            <a:ext cx="7787005" cy="737235"/>
          </a:xfrm>
          <a:prstGeom prst="rect">
            <a:avLst/>
          </a:prstGeom>
          <a:noFill/>
        </p:spPr>
        <p:txBody>
          <a:bodyPr wrap="square" rtlCol="0" anchor="t">
            <a:spAutoFit/>
          </a:bodyPr>
          <a:p>
            <a:r>
              <a:rPr lang="en-US" sz="1400">
                <a:solidFill>
                  <a:schemeClr val="bg1"/>
                </a:solidFill>
                <a:latin typeface="Arial" panose="020B0604020202020204" pitchFamily="34" charset="0"/>
                <a:cs typeface="Arial" panose="020B0604020202020204" pitchFamily="34" charset="0"/>
              </a:rPr>
              <a:t>The data is shown in Table 12.6 and the forecast output (produced by R) is shown</a:t>
            </a:r>
            <a:endParaRPr lang="en-US" sz="1400">
              <a:solidFill>
                <a:schemeClr val="bg1"/>
              </a:solidFill>
              <a:latin typeface="Arial" panose="020B0604020202020204" pitchFamily="34" charset="0"/>
              <a:cs typeface="Arial" panose="020B0604020202020204" pitchFamily="34" charset="0"/>
            </a:endParaRPr>
          </a:p>
          <a:p>
            <a:r>
              <a:rPr lang="en-US" sz="1400">
                <a:solidFill>
                  <a:schemeClr val="bg1"/>
                </a:solidFill>
                <a:latin typeface="Arial" panose="020B0604020202020204" pitchFamily="34" charset="0"/>
                <a:cs typeface="Arial" panose="020B0604020202020204" pitchFamily="34" charset="0"/>
              </a:rPr>
              <a:t>in Table 12.10 for both methods. The R command is listed in the Appendix in the</a:t>
            </a:r>
            <a:endParaRPr lang="en-US" sz="1400">
              <a:solidFill>
                <a:schemeClr val="bg1"/>
              </a:solidFill>
              <a:latin typeface="Arial" panose="020B0604020202020204" pitchFamily="34" charset="0"/>
              <a:cs typeface="Arial" panose="020B0604020202020204" pitchFamily="34" charset="0"/>
            </a:endParaRPr>
          </a:p>
          <a:p>
            <a:r>
              <a:rPr lang="en-US" sz="1400">
                <a:solidFill>
                  <a:schemeClr val="bg1"/>
                </a:solidFill>
                <a:latin typeface="Arial" panose="020B0604020202020204" pitchFamily="34" charset="0"/>
                <a:cs typeface="Arial" panose="020B0604020202020204" pitchFamily="34" charset="0"/>
              </a:rPr>
              <a:t>section “Holt–Winters Method.”</a:t>
            </a:r>
            <a:endParaRPr lang="en-US" sz="1400">
              <a:solidFill>
                <a:schemeClr val="bg1"/>
              </a:solidFill>
              <a:latin typeface="Arial" panose="020B0604020202020204" pitchFamily="34" charset="0"/>
              <a:cs typeface="Arial" panose="020B0604020202020204" pitchFamily="34" charset="0"/>
            </a:endParaRPr>
          </a:p>
        </p:txBody>
      </p:sp>
      <p:sp>
        <p:nvSpPr>
          <p:cNvPr id="8" name="矩形 20"/>
          <p:cNvSpPr/>
          <p:nvPr/>
        </p:nvSpPr>
        <p:spPr>
          <a:xfrm rot="5400000">
            <a:off x="2419985" y="-792480"/>
            <a:ext cx="1966595" cy="439928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
        <p:nvSpPr>
          <p:cNvPr id="9" name="矩形 20"/>
          <p:cNvSpPr/>
          <p:nvPr/>
        </p:nvSpPr>
        <p:spPr>
          <a:xfrm rot="5400000">
            <a:off x="3172460" y="1805940"/>
            <a:ext cx="763905" cy="330327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矩形: 圆角 6" descr="e7d195523061f1c09e9d68d7cf438b91ef959ecb14fc25d26BBA7F7DBC18E55DFF4014AF651F0BF2569D4B6C1DA7F1A4683A481403BD872FC687266AD13265C1DE7C373772FD8728ABDD69ADD03BFF5BE2862BC891DBB79E25A495739490374AC80FE4CA22AA2250884095CCF7101F9322C0BA24331B543B1572ADE649F9D7F2DE11F6D7486BDB4D60DF6925FD82701C"/>
          <p:cNvSpPr/>
          <p:nvPr/>
        </p:nvSpPr>
        <p:spPr>
          <a:xfrm>
            <a:off x="130810" y="277495"/>
            <a:ext cx="8498205" cy="4246880"/>
          </a:xfrm>
          <a:prstGeom prst="roundRect">
            <a:avLst>
              <a:gd name="adj" fmla="val 0"/>
            </a:avLst>
          </a:prstGeom>
          <a:gradFill flip="none" rotWithShape="1">
            <a:gsLst>
              <a:gs pos="0">
                <a:srgbClr val="070B28">
                  <a:alpha val="0"/>
                </a:srgb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圆角 6" descr="e7d195523061f1c09e9d68d7cf438b91ef959ecb14fc25d26BBA7F7DBC18E55DFF4014AF651F0BF2569D4B6C1DA7F1A4683A481403BD872FC687266AD13265C1DE7C373772FD8728ABDD69ADD03BFF5BE2862BC891DBB79E25A495739490374AC80FE4CA22AA2250884095CCF7101F9322C0BA24331B543B1572ADE649F9D7F2DE11F6D7486BDB4D60DF6925FD82701C"/>
          <p:cNvSpPr/>
          <p:nvPr/>
        </p:nvSpPr>
        <p:spPr>
          <a:xfrm>
            <a:off x="213360" y="440055"/>
            <a:ext cx="4902200" cy="295275"/>
          </a:xfrm>
          <a:prstGeom prst="roundRect">
            <a:avLst>
              <a:gd name="adj" fmla="val 0"/>
            </a:avLst>
          </a:prstGeom>
          <a:gradFill flip="none" rotWithShape="1">
            <a:gsLst>
              <a:gs pos="0">
                <a:srgbClr val="070B28">
                  <a:alpha val="0"/>
                </a:srgb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b="1">
                <a:solidFill>
                  <a:schemeClr val="bg1"/>
                </a:solidFill>
                <a:latin typeface="Arial" panose="020B0604020202020204" pitchFamily="34" charset="0"/>
                <a:cs typeface="Arial" panose="020B0604020202020204" pitchFamily="34" charset="0"/>
                <a:sym typeface="+mn-ea"/>
              </a:rPr>
              <a:t>2.2.6 Damped Exponential Smoothing for Holt’s Method</a:t>
            </a:r>
            <a:endParaRPr lang="en-US" sz="1400" b="1">
              <a:solidFill>
                <a:schemeClr val="bg1"/>
              </a:solidFill>
              <a:latin typeface="Arial" panose="020B0604020202020204" pitchFamily="34" charset="0"/>
              <a:cs typeface="Arial" panose="020B0604020202020204" pitchFamily="34" charset="0"/>
            </a:endParaRPr>
          </a:p>
          <a:p>
            <a:pPr algn="ctr"/>
            <a:endParaRPr lang="en-US" altLang="en-US" sz="1400" b="1">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stretch>
            <a:fillRect/>
          </a:stretch>
        </p:blipFill>
        <p:spPr>
          <a:xfrm>
            <a:off x="788035" y="867410"/>
            <a:ext cx="7073265" cy="3788410"/>
          </a:xfrm>
          <a:prstGeom prst="rect">
            <a:avLst/>
          </a:prstGeom>
        </p:spPr>
      </p:pic>
      <p:pic>
        <p:nvPicPr>
          <p:cNvPr id="14" name="图片 2" descr="32313534313136373b32313534313134383bb7a2cfd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5493" y="363261"/>
            <a:ext cx="236758" cy="236758"/>
          </a:xfrm>
          <a:prstGeom prst="rect">
            <a:avLst/>
          </a:prstGeom>
        </p:spPr>
      </p:pic>
      <p:sp>
        <p:nvSpPr>
          <p:cNvPr id="8" name="矩形 20"/>
          <p:cNvSpPr/>
          <p:nvPr/>
        </p:nvSpPr>
        <p:spPr>
          <a:xfrm rot="5400000">
            <a:off x="2282190" y="-906145"/>
            <a:ext cx="4051300" cy="733552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矩形: 圆角 6" descr="e7d195523061f1c09e9d68d7cf438b91ef959ecb14fc25d26BBA7F7DBC18E55DFF4014AF651F0BF2569D4B6C1DA7F1A4683A481403BD872FC687266AD13265C1DE7C373772FD8728ABDD69ADD03BFF5BE2862BC891DBB79E25A495739490374AC80FE4CA22AA2250884095CCF7101F9322C0BA24331B543B1572ADE649F9D7F2DE11F6D7486BDB4D60DF6925FD82701C"/>
          <p:cNvSpPr/>
          <p:nvPr/>
        </p:nvSpPr>
        <p:spPr>
          <a:xfrm>
            <a:off x="219710" y="205740"/>
            <a:ext cx="8422640" cy="4246880"/>
          </a:xfrm>
          <a:prstGeom prst="roundRect">
            <a:avLst>
              <a:gd name="adj" fmla="val 0"/>
            </a:avLst>
          </a:prstGeom>
          <a:gradFill flip="none" rotWithShape="1">
            <a:gsLst>
              <a:gs pos="0">
                <a:srgbClr val="070B28">
                  <a:alpha val="0"/>
                </a:srgb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321134" y="271653"/>
            <a:ext cx="2305050" cy="337185"/>
          </a:xfrm>
          <a:prstGeom prst="rect">
            <a:avLst/>
          </a:prstGeom>
          <a:noFill/>
        </p:spPr>
        <p:txBody>
          <a:bodyPr wrap="none" rtlCol="0">
            <a:spAutoFit/>
          </a:bodyPr>
          <a:lstStyle/>
          <a:p>
            <a:pPr lvl="0" algn="l">
              <a:defRPr/>
            </a:pPr>
            <a:r>
              <a:rPr lang="en-US" altLang="zh-CN" sz="1600" b="1">
                <a:solidFill>
                  <a:schemeClr val="bg1"/>
                </a:solidFill>
                <a:latin typeface="Arial" panose="020B0604020202020204" pitchFamily="34" charset="0"/>
                <a:cs typeface="Arial" panose="020B0604020202020204" pitchFamily="34" charset="0"/>
              </a:rPr>
              <a:t>2.2.7 The Theta model</a:t>
            </a:r>
            <a:endParaRPr lang="en-US" altLang="zh-CN" sz="1600" b="1">
              <a:solidFill>
                <a:schemeClr val="bg1"/>
              </a:solidFill>
              <a:latin typeface="Arial" panose="020B0604020202020204" pitchFamily="34" charset="0"/>
              <a:cs typeface="Arial" panose="020B0604020202020204" pitchFamily="34" charset="0"/>
            </a:endParaRPr>
          </a:p>
        </p:txBody>
      </p:sp>
      <p:pic>
        <p:nvPicPr>
          <p:cNvPr id="5"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626293" y="271821"/>
            <a:ext cx="236758" cy="236758"/>
          </a:xfrm>
          <a:prstGeom prst="rect">
            <a:avLst/>
          </a:prstGeom>
        </p:spPr>
      </p:pic>
      <p:sp>
        <p:nvSpPr>
          <p:cNvPr id="8" name="Text Box 7"/>
          <p:cNvSpPr txBox="1"/>
          <p:nvPr/>
        </p:nvSpPr>
        <p:spPr>
          <a:xfrm>
            <a:off x="320675" y="608965"/>
            <a:ext cx="8823325" cy="1574800"/>
          </a:xfrm>
          <a:prstGeom prst="rect">
            <a:avLst/>
          </a:prstGeom>
          <a:noFill/>
        </p:spPr>
        <p:txBody>
          <a:bodyPr wrap="square" rtlCol="0" anchor="t">
            <a:noAutofit/>
          </a:bodyPr>
          <a:p>
            <a:endParaRPr lang="en-US" sz="1600">
              <a:solidFill>
                <a:schemeClr val="bg1"/>
              </a:solidFill>
            </a:endParaRPr>
          </a:p>
        </p:txBody>
      </p:sp>
      <p:pic>
        <p:nvPicPr>
          <p:cNvPr id="4" name="Picture 3"/>
          <p:cNvPicPr>
            <a:picLocks noChangeAspect="1"/>
          </p:cNvPicPr>
          <p:nvPr/>
        </p:nvPicPr>
        <p:blipFill>
          <a:blip r:embed="rId3"/>
          <a:stretch>
            <a:fillRect/>
          </a:stretch>
        </p:blipFill>
        <p:spPr>
          <a:xfrm>
            <a:off x="542290" y="765810"/>
            <a:ext cx="7777480" cy="3872865"/>
          </a:xfrm>
          <a:prstGeom prst="rect">
            <a:avLst/>
          </a:prstGeom>
        </p:spPr>
      </p:pic>
      <p:sp>
        <p:nvSpPr>
          <p:cNvPr id="6" name="矩形 20"/>
          <p:cNvSpPr/>
          <p:nvPr/>
        </p:nvSpPr>
        <p:spPr>
          <a:xfrm rot="5400000">
            <a:off x="2342515" y="-1317625"/>
            <a:ext cx="4179570" cy="803148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18415"/>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2" name="Text Box 1"/>
          <p:cNvSpPr txBox="1"/>
          <p:nvPr/>
        </p:nvSpPr>
        <p:spPr>
          <a:xfrm>
            <a:off x="82550" y="102870"/>
            <a:ext cx="4572000"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2.2.8 Advances in Time-Series Processes</a:t>
            </a:r>
            <a:endParaRPr lang="en-US" sz="1600" b="1">
              <a:solidFill>
                <a:schemeClr val="bg1"/>
              </a:solidFill>
              <a:latin typeface="Arial" panose="020B0604020202020204" pitchFamily="34" charset="0"/>
              <a:cs typeface="Arial" panose="020B0604020202020204" pitchFamily="34" charset="0"/>
            </a:endParaRPr>
          </a:p>
        </p:txBody>
      </p:sp>
      <p:pic>
        <p:nvPicPr>
          <p:cNvPr id="14" name="图片 2" descr="32313534313136373b32313534313134383bb7a2cfd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4433" y="126406"/>
            <a:ext cx="236758" cy="236758"/>
          </a:xfrm>
          <a:prstGeom prst="rect">
            <a:avLst/>
          </a:prstGeom>
        </p:spPr>
      </p:pic>
      <p:sp>
        <p:nvSpPr>
          <p:cNvPr id="10" name="Text Box 9"/>
          <p:cNvSpPr txBox="1"/>
          <p:nvPr/>
        </p:nvSpPr>
        <p:spPr>
          <a:xfrm>
            <a:off x="139065" y="749935"/>
            <a:ext cx="5824855" cy="2320925"/>
          </a:xfrm>
          <a:prstGeom prst="rect">
            <a:avLst/>
          </a:prstGeom>
          <a:noFill/>
        </p:spPr>
        <p:txBody>
          <a:bodyPr wrap="square" rtlCol="0" anchor="t">
            <a:noAutofit/>
          </a:bodyPr>
          <a:p>
            <a:r>
              <a:rPr lang="en-US" sz="1600" b="1">
                <a:solidFill>
                  <a:schemeClr val="bg1"/>
                </a:solidFill>
                <a:latin typeface="Arial" panose="020B0604020202020204" pitchFamily="34" charset="0"/>
                <a:cs typeface="Arial" panose="020B0604020202020204" pitchFamily="34" charset="0"/>
              </a:rPr>
              <a:t>The Autoregressive Integrated Moving Average (ARIMA) Framework:</a:t>
            </a:r>
            <a:endParaRPr lang="en-US" sz="1600">
              <a:solidFill>
                <a:schemeClr val="bg1"/>
              </a:solidFill>
              <a:latin typeface="Arial" panose="020B0604020202020204" pitchFamily="34" charset="0"/>
              <a:cs typeface="Arial" panose="020B0604020202020204" pitchFamily="34" charset="0"/>
            </a:endParaRPr>
          </a:p>
          <a:p>
            <a:r>
              <a:rPr lang="en-US" sz="1600">
                <a:solidFill>
                  <a:schemeClr val="bg1"/>
                </a:solidFill>
              </a:rPr>
              <a:t>Extrapolation models are most frequently and widely used in forecasting with a large dataset, and among them, the exponential smoothing forecast approaches have been the most popular method (Petropoulos et al. 2014). The other advances in quantitative forecasting approaches and class of models are based on the ARMA</a:t>
            </a:r>
            <a:endParaRPr lang="en-US" sz="1600">
              <a:solidFill>
                <a:schemeClr val="bg1"/>
              </a:solidFill>
            </a:endParaRPr>
          </a:p>
          <a:p>
            <a:r>
              <a:rPr lang="en-US" sz="1600">
                <a:solidFill>
                  <a:schemeClr val="bg1"/>
                </a:solidFill>
              </a:rPr>
              <a:t>framework (Box and Jenkins 1970), Bayesian method of forecasting (Harrison and Stevens 1976), state space models (Chatfield 2005), and application of neural networks (Andrawis et al. 2011; Tseng et al. 2002).</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2" name="矩形: 对角圆角 1"/>
          <p:cNvSpPr/>
          <p:nvPr/>
        </p:nvSpPr>
        <p:spPr>
          <a:xfrm>
            <a:off x="-4" y="3886200"/>
            <a:ext cx="9144003" cy="12573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L 形 21"/>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L 形 29"/>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rot="16200000">
            <a:off x="2999094" y="3527287"/>
            <a:ext cx="63640" cy="420141"/>
            <a:chOff x="8864460" y="2172680"/>
            <a:chExt cx="127280" cy="840281"/>
          </a:xfrm>
        </p:grpSpPr>
        <p:sp>
          <p:nvSpPr>
            <p:cNvPr id="34" name="椭圆 33"/>
            <p:cNvSpPr/>
            <p:nvPr/>
          </p:nvSpPr>
          <p:spPr>
            <a:xfrm rot="5400000">
              <a:off x="8864460" y="2172680"/>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5" name="椭圆 34"/>
            <p:cNvSpPr/>
            <p:nvPr/>
          </p:nvSpPr>
          <p:spPr>
            <a:xfrm rot="5400000">
              <a:off x="8864460" y="2410347"/>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6" name="椭圆 35"/>
            <p:cNvSpPr/>
            <p:nvPr/>
          </p:nvSpPr>
          <p:spPr>
            <a:xfrm rot="5400000">
              <a:off x="8864460" y="2648014"/>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7" name="椭圆 36"/>
            <p:cNvSpPr/>
            <p:nvPr/>
          </p:nvSpPr>
          <p:spPr>
            <a:xfrm rot="5400000">
              <a:off x="8864460" y="2885681"/>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gr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6053" y="3362900"/>
            <a:ext cx="2399340" cy="1250460"/>
          </a:xfrm>
          <a:prstGeom prst="rect">
            <a:avLst/>
          </a:prstGeom>
        </p:spPr>
      </p:pic>
      <p:sp>
        <p:nvSpPr>
          <p:cNvPr id="31" name="Text Box 30"/>
          <p:cNvSpPr txBox="1"/>
          <p:nvPr/>
        </p:nvSpPr>
        <p:spPr>
          <a:xfrm>
            <a:off x="537210" y="236220"/>
            <a:ext cx="7977505" cy="2883535"/>
          </a:xfrm>
          <a:prstGeom prst="rect">
            <a:avLst/>
          </a:prstGeom>
          <a:noFill/>
        </p:spPr>
        <p:txBody>
          <a:bodyPr wrap="square" rtlCol="0" anchor="t">
            <a:noAutofit/>
          </a:bodyPr>
          <a:p>
            <a:r>
              <a:rPr lang="en-US" sz="2000" b="1">
                <a:solidFill>
                  <a:schemeClr val="accent2">
                    <a:lumMod val="75000"/>
                  </a:schemeClr>
                </a:solidFill>
              </a:rPr>
              <a:t>Forecasting analytics</a:t>
            </a:r>
            <a:r>
              <a:rPr lang="en-US" sz="2000" b="1">
                <a:solidFill>
                  <a:schemeClr val="bg1"/>
                </a:solidFill>
              </a:rPr>
              <a:t> is probably the most difficult part of the analytics trio: descriptive, prescriptive, and predictive analytics. More challenging as it is about the future, and although everybody is right once the forecasts are set, only the very few (and brave!) will be right when the future is realized and the forecast accuracy is evaluated. That is the judgment day for any predictive analytics professional</a:t>
            </a:r>
            <a:endParaRPr lang="en-US" sz="2000" b="1">
              <a:solidFill>
                <a:schemeClr val="bg1"/>
              </a:solidFill>
            </a:endParaRPr>
          </a:p>
          <a:p>
            <a:r>
              <a:rPr lang="en-US" sz="2000" b="1">
                <a:solidFill>
                  <a:schemeClr val="bg1"/>
                </a:solidFill>
              </a:rPr>
              <a:t>(PAP).</a:t>
            </a:r>
            <a:endParaRPr lang="en-US"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1"/>
          <a:stretch>
            <a:fillRect/>
          </a:stretch>
        </p:blipFill>
        <p:spPr>
          <a:xfrm>
            <a:off x="1494155" y="276225"/>
            <a:ext cx="5930900" cy="2496185"/>
          </a:xfrm>
          <a:prstGeom prst="rect">
            <a:avLst/>
          </a:prstGeom>
        </p:spPr>
      </p:pic>
      <p:sp>
        <p:nvSpPr>
          <p:cNvPr id="3" name="矩形 20"/>
          <p:cNvSpPr/>
          <p:nvPr/>
        </p:nvSpPr>
        <p:spPr>
          <a:xfrm rot="5400000">
            <a:off x="3080385" y="-1570990"/>
            <a:ext cx="2776220" cy="621601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
        <p:nvSpPr>
          <p:cNvPr id="4" name="Text Box 3"/>
          <p:cNvSpPr txBox="1"/>
          <p:nvPr/>
        </p:nvSpPr>
        <p:spPr>
          <a:xfrm>
            <a:off x="1494155" y="2925445"/>
            <a:ext cx="4572000" cy="275590"/>
          </a:xfrm>
          <a:prstGeom prst="rect">
            <a:avLst/>
          </a:prstGeom>
          <a:noFill/>
        </p:spPr>
        <p:txBody>
          <a:bodyPr wrap="square" rtlCol="0" anchor="t">
            <a:spAutoFit/>
          </a:bodyPr>
          <a:p>
            <a:r>
              <a:rPr lang="en-US" sz="1200" b="1">
                <a:solidFill>
                  <a:schemeClr val="bg1"/>
                </a:solidFill>
                <a:latin typeface="Arial" panose="020B0604020202020204" pitchFamily="34" charset="0"/>
                <a:cs typeface="Arial" panose="020B0604020202020204" pitchFamily="34" charset="0"/>
              </a:rPr>
              <a:t>Fig. 12.5 Autocorrelation function</a:t>
            </a:r>
            <a:endParaRPr lang="en-US" sz="1200" b="1">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231775" y="3354070"/>
            <a:ext cx="8994775" cy="1599565"/>
          </a:xfrm>
          <a:prstGeom prst="rect">
            <a:avLst/>
          </a:prstGeom>
          <a:noFill/>
        </p:spPr>
        <p:txBody>
          <a:bodyPr wrap="square" rtlCol="0" anchor="t">
            <a:spAutoFit/>
          </a:bodyPr>
          <a:p>
            <a:r>
              <a:rPr lang="en-US" sz="1400">
                <a:solidFill>
                  <a:schemeClr val="bg1"/>
                </a:solidFill>
              </a:rPr>
              <a:t>Box and Jenkins developed the ARMA model in 1970. The autoregressive part</a:t>
            </a:r>
            <a:endParaRPr lang="en-US" sz="1400">
              <a:solidFill>
                <a:schemeClr val="bg1"/>
              </a:solidFill>
            </a:endParaRPr>
          </a:p>
          <a:p>
            <a:r>
              <a:rPr lang="en-US" sz="1400">
                <a:solidFill>
                  <a:schemeClr val="bg1"/>
                </a:solidFill>
              </a:rPr>
              <a:t>(or AR) of the ARMA model can be written as yt = c + ϕ1yt − 1 + ϕ2yt − 2 + ···</a:t>
            </a:r>
            <a:endParaRPr lang="en-US" sz="1400">
              <a:solidFill>
                <a:schemeClr val="bg1"/>
              </a:solidFill>
            </a:endParaRPr>
          </a:p>
          <a:p>
            <a:r>
              <a:rPr lang="en-US" sz="1400">
                <a:solidFill>
                  <a:schemeClr val="bg1"/>
                </a:solidFill>
              </a:rPr>
              <a:t>+ ϕpyt − p + et , where et is white noise and p lagged values are used. This is a</a:t>
            </a:r>
            <a:endParaRPr lang="en-US" sz="1400">
              <a:solidFill>
                <a:schemeClr val="bg1"/>
              </a:solidFill>
            </a:endParaRPr>
          </a:p>
          <a:p>
            <a:r>
              <a:rPr lang="en-US" sz="1400">
                <a:solidFill>
                  <a:schemeClr val="bg1"/>
                </a:solidFill>
              </a:rPr>
              <a:t>multiple regression with lagged values of yt as predictors. The lagged explanatory</a:t>
            </a:r>
            <a:endParaRPr lang="en-US" sz="1400">
              <a:solidFill>
                <a:schemeClr val="bg1"/>
              </a:solidFill>
            </a:endParaRPr>
          </a:p>
          <a:p>
            <a:r>
              <a:rPr lang="en-US" sz="1400">
                <a:solidFill>
                  <a:schemeClr val="bg1"/>
                </a:solidFill>
              </a:rPr>
              <a:t>variable becomes stochastic and contemporaneously correlated with the error</a:t>
            </a:r>
            <a:endParaRPr lang="en-US" sz="1400">
              <a:solidFill>
                <a:schemeClr val="bg1"/>
              </a:solidFill>
            </a:endParaRPr>
          </a:p>
          <a:p>
            <a:r>
              <a:rPr lang="en-US" sz="1400">
                <a:solidFill>
                  <a:schemeClr val="bg1"/>
                </a:solidFill>
              </a:rPr>
              <a:t>term, making the forecast stochastic and creating bias leading to loss of con-</a:t>
            </a:r>
            <a:endParaRPr lang="en-US" sz="1400">
              <a:solidFill>
                <a:schemeClr val="bg1"/>
              </a:solidFill>
            </a:endParaRPr>
          </a:p>
          <a:p>
            <a:r>
              <a:rPr lang="en-US" sz="1400">
                <a:solidFill>
                  <a:schemeClr val="bg1"/>
                </a:solidFill>
              </a:rPr>
              <a:t>fidence that comes with estimator bias and variance</a:t>
            </a:r>
            <a:endParaRPr 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715645" y="257175"/>
            <a:ext cx="7712075" cy="2197735"/>
          </a:xfrm>
          <a:prstGeom prst="rect">
            <a:avLst/>
          </a:prstGeom>
        </p:spPr>
      </p:pic>
      <p:sp>
        <p:nvSpPr>
          <p:cNvPr id="8" name="Text Box 7"/>
          <p:cNvSpPr txBox="1"/>
          <p:nvPr/>
        </p:nvSpPr>
        <p:spPr>
          <a:xfrm>
            <a:off x="935355" y="2898140"/>
            <a:ext cx="7603490" cy="2245360"/>
          </a:xfrm>
          <a:prstGeom prst="rect">
            <a:avLst/>
          </a:prstGeom>
          <a:noFill/>
        </p:spPr>
        <p:txBody>
          <a:bodyPr wrap="square" rtlCol="0" anchor="t">
            <a:spAutoFit/>
          </a:bodyPr>
          <a:p>
            <a:r>
              <a:rPr lang="en-US" sz="1400">
                <a:solidFill>
                  <a:schemeClr val="bg1"/>
                </a:solidFill>
              </a:rPr>
              <a:t>The ARIMA model: ARIMA forecasting is used when the condition of no_x0002_autocorrelation and homoscedasticity are violated. Then, it requires transformation</a:t>
            </a:r>
            <a:endParaRPr lang="en-US" sz="1400">
              <a:solidFill>
                <a:schemeClr val="bg1"/>
              </a:solidFill>
            </a:endParaRPr>
          </a:p>
          <a:p>
            <a:r>
              <a:rPr lang="en-US" sz="1400">
                <a:solidFill>
                  <a:schemeClr val="bg1"/>
                </a:solidFill>
              </a:rPr>
              <a:t>of the data series to stabilize both variance as well as mean. A data series</a:t>
            </a:r>
            <a:endParaRPr lang="en-US" sz="1400">
              <a:solidFill>
                <a:schemeClr val="bg1"/>
              </a:solidFill>
            </a:endParaRPr>
          </a:p>
          <a:p>
            <a:r>
              <a:rPr lang="en-US" sz="1400">
                <a:solidFill>
                  <a:schemeClr val="bg1"/>
                </a:solidFill>
              </a:rPr>
              <a:t>is said to be stationary when the mean and variance are constant over time.</a:t>
            </a:r>
            <a:endParaRPr lang="en-US" sz="1400">
              <a:solidFill>
                <a:schemeClr val="bg1"/>
              </a:solidFill>
            </a:endParaRPr>
          </a:p>
          <a:p>
            <a:r>
              <a:rPr lang="en-US" sz="1400">
                <a:solidFill>
                  <a:schemeClr val="bg1"/>
                </a:solidFill>
              </a:rPr>
              <a:t>ARIMA was developed to handle nonstationary data by differencing d-times. Later,</a:t>
            </a:r>
            <a:endParaRPr lang="en-US" sz="1400">
              <a:solidFill>
                <a:schemeClr val="bg1"/>
              </a:solidFill>
            </a:endParaRPr>
          </a:p>
          <a:p>
            <a:r>
              <a:rPr lang="en-US" sz="1400">
                <a:solidFill>
                  <a:schemeClr val="bg1"/>
                </a:solidFill>
              </a:rPr>
              <a:t>Engle (1982) introduced autoregressive conditional heteroscedastic (ARCH) models</a:t>
            </a:r>
            <a:endParaRPr lang="en-US" sz="1400">
              <a:solidFill>
                <a:schemeClr val="bg1"/>
              </a:solidFill>
            </a:endParaRPr>
          </a:p>
          <a:p>
            <a:r>
              <a:rPr lang="en-US" sz="1400">
                <a:solidFill>
                  <a:schemeClr val="bg1"/>
                </a:solidFill>
              </a:rPr>
              <a:t>which “describe the dynamic changes in conditional variance as a deterministic</a:t>
            </a:r>
            <a:endParaRPr lang="en-US" sz="1400">
              <a:solidFill>
                <a:schemeClr val="bg1"/>
              </a:solidFill>
            </a:endParaRPr>
          </a:p>
          <a:p>
            <a:r>
              <a:rPr lang="en-US" sz="1400">
                <a:solidFill>
                  <a:schemeClr val="bg1"/>
                </a:solidFill>
              </a:rPr>
              <a:t>function of past values.” When “additional dependencies are permitted on lags of the conditional variance the model” is called generalized ARCH (GARCH) model</a:t>
            </a:r>
            <a:endParaRPr lang="en-US" sz="1400">
              <a:solidFill>
                <a:schemeClr val="bg1"/>
              </a:solidFill>
            </a:endParaRPr>
          </a:p>
          <a:p>
            <a:r>
              <a:rPr lang="en-US" sz="1400">
                <a:solidFill>
                  <a:schemeClr val="bg1"/>
                </a:solidFill>
              </a:rPr>
              <a:t>and share many properties of ARMA</a:t>
            </a:r>
            <a:endParaRPr lang="en-US" sz="1400">
              <a:solidFill>
                <a:schemeClr val="bg1"/>
              </a:solidFill>
            </a:endParaRPr>
          </a:p>
        </p:txBody>
      </p:sp>
      <p:sp>
        <p:nvSpPr>
          <p:cNvPr id="9" name="矩形 20"/>
          <p:cNvSpPr/>
          <p:nvPr/>
        </p:nvSpPr>
        <p:spPr>
          <a:xfrm rot="5400000">
            <a:off x="3355340" y="-2611120"/>
            <a:ext cx="2423160" cy="794448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
        <p:nvSpPr>
          <p:cNvPr id="10" name="Text Box 9"/>
          <p:cNvSpPr txBox="1"/>
          <p:nvPr/>
        </p:nvSpPr>
        <p:spPr>
          <a:xfrm>
            <a:off x="1517650" y="2620645"/>
            <a:ext cx="4572000" cy="229870"/>
          </a:xfrm>
          <a:prstGeom prst="rect">
            <a:avLst/>
          </a:prstGeom>
          <a:noFill/>
        </p:spPr>
        <p:txBody>
          <a:bodyPr wrap="square" rtlCol="0" anchor="t">
            <a:spAutoFit/>
          </a:bodyPr>
          <a:p>
            <a:r>
              <a:rPr lang="en-US" sz="900" b="1">
                <a:solidFill>
                  <a:schemeClr val="bg1"/>
                </a:solidFill>
                <a:latin typeface="Arial" panose="020B0604020202020204" pitchFamily="34" charset="0"/>
                <a:cs typeface="Arial" panose="020B0604020202020204" pitchFamily="34" charset="0"/>
              </a:rPr>
              <a:t>Fig. 12.6 Partial autocorrelation function</a:t>
            </a:r>
            <a:endParaRPr lang="en-US" sz="900" b="1">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6" name="Picture 5"/>
          <p:cNvPicPr>
            <a:picLocks noChangeAspect="1"/>
          </p:cNvPicPr>
          <p:nvPr/>
        </p:nvPicPr>
        <p:blipFill>
          <a:blip r:embed="rId1"/>
          <a:stretch>
            <a:fillRect/>
          </a:stretch>
        </p:blipFill>
        <p:spPr>
          <a:xfrm>
            <a:off x="563245" y="535305"/>
            <a:ext cx="7864475" cy="4060190"/>
          </a:xfrm>
          <a:prstGeom prst="rect">
            <a:avLst/>
          </a:prstGeom>
        </p:spPr>
      </p:pic>
      <p:sp>
        <p:nvSpPr>
          <p:cNvPr id="11" name="矩形 20"/>
          <p:cNvSpPr/>
          <p:nvPr/>
        </p:nvSpPr>
        <p:spPr>
          <a:xfrm rot="5400000">
            <a:off x="2284095" y="-1500505"/>
            <a:ext cx="4391025" cy="812038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22" name="Text Box 21"/>
          <p:cNvSpPr txBox="1"/>
          <p:nvPr/>
        </p:nvSpPr>
        <p:spPr>
          <a:xfrm>
            <a:off x="127000" y="102235"/>
            <a:ext cx="8122920" cy="737235"/>
          </a:xfrm>
          <a:prstGeom prst="rect">
            <a:avLst/>
          </a:prstGeom>
          <a:noFill/>
        </p:spPr>
        <p:txBody>
          <a:bodyPr wrap="square" rtlCol="0" anchor="t">
            <a:spAutoFit/>
          </a:bodyPr>
          <a:p>
            <a:r>
              <a:rPr lang="en-US" sz="1400">
                <a:solidFill>
                  <a:schemeClr val="bg1"/>
                </a:solidFill>
              </a:rPr>
              <a:t>The R command is given in the Appendix in “ARIMA method” section. The</a:t>
            </a:r>
            <a:endParaRPr lang="en-US" sz="1400">
              <a:solidFill>
                <a:schemeClr val="bg1"/>
              </a:solidFill>
            </a:endParaRPr>
          </a:p>
          <a:p>
            <a:r>
              <a:rPr lang="en-US" sz="1400">
                <a:solidFill>
                  <a:schemeClr val="bg1"/>
                </a:solidFill>
              </a:rPr>
              <a:t>data and summary output of R on an example is given in Table 12.1. The complete output is in Table 12.13. The same data can be found in sheet “Data - ARIMA” in csv format.</a:t>
            </a:r>
            <a:endParaRPr lang="en-US" sz="1400">
              <a:solidFill>
                <a:schemeClr val="bg1"/>
              </a:solidFill>
            </a:endParaRPr>
          </a:p>
        </p:txBody>
      </p:sp>
      <p:sp>
        <p:nvSpPr>
          <p:cNvPr id="23" name="Text Box 22"/>
          <p:cNvSpPr txBox="1"/>
          <p:nvPr/>
        </p:nvSpPr>
        <p:spPr>
          <a:xfrm>
            <a:off x="375920" y="988695"/>
            <a:ext cx="8063230" cy="2676525"/>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EXAMPLE</a:t>
            </a:r>
            <a:r>
              <a:rPr lang="en-US" sz="1400">
                <a:solidFill>
                  <a:schemeClr val="bg1"/>
                </a:solidFill>
                <a:latin typeface="Arial" panose="020B0604020202020204" pitchFamily="34" charset="0"/>
                <a:cs typeface="Arial" panose="020B0604020202020204" pitchFamily="34" charset="0"/>
              </a:rPr>
              <a:t>:</a:t>
            </a:r>
            <a:r>
              <a:rPr lang="en-US" sz="1400">
                <a:solidFill>
                  <a:schemeClr val="bg1"/>
                </a:solidFill>
              </a:rPr>
              <a:t> The monthly demand of sofa (in thousands) by a company for the last</a:t>
            </a:r>
            <a:endParaRPr lang="en-US" sz="1400">
              <a:solidFill>
                <a:schemeClr val="bg1"/>
              </a:solidFill>
            </a:endParaRPr>
          </a:p>
          <a:p>
            <a:r>
              <a:rPr lang="en-US" sz="1400">
                <a:solidFill>
                  <a:schemeClr val="bg1"/>
                </a:solidFill>
              </a:rPr>
              <a:t>50 months is given below in Table 12.1. The problem is to provide the forecast of</a:t>
            </a:r>
            <a:endParaRPr lang="en-US" sz="1400">
              <a:solidFill>
                <a:schemeClr val="bg1"/>
              </a:solidFill>
            </a:endParaRPr>
          </a:p>
          <a:p>
            <a:r>
              <a:rPr lang="en-US" sz="1400">
                <a:solidFill>
                  <a:schemeClr val="bg1"/>
                </a:solidFill>
              </a:rPr>
              <a:t>sofa demand for the company for the next 3 months using the ARIMA model.</a:t>
            </a:r>
            <a:endParaRPr lang="en-US" sz="1400">
              <a:solidFill>
                <a:schemeClr val="bg1"/>
              </a:solidFill>
            </a:endParaRPr>
          </a:p>
          <a:p>
            <a:r>
              <a:rPr lang="en-US" sz="1400" b="1">
                <a:solidFill>
                  <a:schemeClr val="bg1"/>
                </a:solidFill>
                <a:latin typeface="Arial" panose="020B0604020202020204" pitchFamily="34" charset="0"/>
                <a:cs typeface="Arial" panose="020B0604020202020204" pitchFamily="34" charset="0"/>
              </a:rPr>
              <a:t>Solution:</a:t>
            </a:r>
            <a:endParaRPr lang="en-US" sz="1400" b="1">
              <a:solidFill>
                <a:schemeClr val="bg1"/>
              </a:solidFill>
              <a:latin typeface="Arial" panose="020B0604020202020204" pitchFamily="34" charset="0"/>
              <a:cs typeface="Arial" panose="020B0604020202020204" pitchFamily="34" charset="0"/>
            </a:endParaRPr>
          </a:p>
          <a:p>
            <a:r>
              <a:rPr lang="en-US" sz="1400">
                <a:solidFill>
                  <a:schemeClr val="bg1"/>
                </a:solidFill>
              </a:rPr>
              <a:t>Assume that we want to fit the ARIMA model (2, 1, 2). Assume that the data is</a:t>
            </a:r>
            <a:endParaRPr lang="en-US" sz="1400">
              <a:solidFill>
                <a:schemeClr val="bg1"/>
              </a:solidFill>
            </a:endParaRPr>
          </a:p>
          <a:p>
            <a:r>
              <a:rPr lang="en-US" sz="1400">
                <a:solidFill>
                  <a:schemeClr val="bg1"/>
                </a:solidFill>
              </a:rPr>
              <a:t>named as ARCV. The R command is: fitted ← arima(ARCV, order = c(2, 1, 2)).</a:t>
            </a:r>
            <a:endParaRPr lang="en-US" sz="1400">
              <a:solidFill>
                <a:schemeClr val="bg1"/>
              </a:solidFill>
            </a:endParaRPr>
          </a:p>
          <a:p>
            <a:r>
              <a:rPr lang="en-US" sz="1400">
                <a:solidFill>
                  <a:schemeClr val="bg1"/>
                </a:solidFill>
              </a:rPr>
              <a:t>Here, fitted is where the output will be placed.</a:t>
            </a:r>
            <a:endParaRPr lang="en-US" sz="1400">
              <a:solidFill>
                <a:schemeClr val="bg1"/>
              </a:solidFill>
            </a:endParaRPr>
          </a:p>
          <a:p>
            <a:r>
              <a:rPr lang="en-US" sz="1400">
                <a:solidFill>
                  <a:schemeClr val="bg1"/>
                </a:solidFill>
              </a:rPr>
              <a:t>The ARIMA parameters of order p = 2, d = 1, q = 2 are estimated using MLE</a:t>
            </a:r>
            <a:endParaRPr lang="en-US" sz="1400">
              <a:solidFill>
                <a:schemeClr val="bg1"/>
              </a:solidFill>
            </a:endParaRPr>
          </a:p>
          <a:p>
            <a:r>
              <a:rPr lang="en-US" sz="1400">
                <a:solidFill>
                  <a:schemeClr val="bg1"/>
                </a:solidFill>
              </a:rPr>
              <a:t>(maximum likelihood estimation) methods and automated nonlinear numerical</a:t>
            </a:r>
            <a:endParaRPr lang="en-US" sz="1400">
              <a:solidFill>
                <a:schemeClr val="bg1"/>
              </a:solidFill>
            </a:endParaRPr>
          </a:p>
          <a:p>
            <a:r>
              <a:rPr lang="en-US" sz="1400">
                <a:solidFill>
                  <a:schemeClr val="bg1"/>
                </a:solidFill>
              </a:rPr>
              <a:t>optimization techniques. The coefficients are obtained by calling fitted. </a:t>
            </a:r>
            <a:endParaRPr lang="en-US" sz="1400">
              <a:solidFill>
                <a:schemeClr val="bg1"/>
              </a:solidFill>
            </a:endParaRPr>
          </a:p>
          <a:p>
            <a:endParaRPr lang="en-US" sz="1400">
              <a:solidFill>
                <a:schemeClr val="bg1"/>
              </a:solidFill>
            </a:endParaRPr>
          </a:p>
          <a:p>
            <a:endParaRPr lang="en-US" sz="1400">
              <a:solidFill>
                <a:schemeClr val="bg1"/>
              </a:solidFill>
            </a:endParaRPr>
          </a:p>
        </p:txBody>
      </p:sp>
      <p:pic>
        <p:nvPicPr>
          <p:cNvPr id="25" name="Picture 24"/>
          <p:cNvPicPr>
            <a:picLocks noChangeAspect="1"/>
          </p:cNvPicPr>
          <p:nvPr/>
        </p:nvPicPr>
        <p:blipFill>
          <a:blip r:embed="rId1"/>
          <a:stretch>
            <a:fillRect/>
          </a:stretch>
        </p:blipFill>
        <p:spPr>
          <a:xfrm>
            <a:off x="844550" y="3482975"/>
            <a:ext cx="6096635" cy="1302385"/>
          </a:xfrm>
          <a:prstGeom prst="rect">
            <a:avLst/>
          </a:prstGeom>
        </p:spPr>
      </p:pic>
      <p:sp>
        <p:nvSpPr>
          <p:cNvPr id="27" name="矩形 20"/>
          <p:cNvSpPr/>
          <p:nvPr/>
        </p:nvSpPr>
        <p:spPr>
          <a:xfrm rot="5400000">
            <a:off x="3135630" y="955040"/>
            <a:ext cx="1514475" cy="634619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16" name="直接连接符 15"/>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cxnSp>
        <p:nvCxnSpPr>
          <p:cNvPr id="14" name="直接连接符 13"/>
          <p:cNvCxnSpPr/>
          <p:nvPr/>
        </p:nvCxnSpPr>
        <p:spPr>
          <a:xfrm>
            <a:off x="645994" y="4421875"/>
            <a:ext cx="32299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stretch>
            <a:fillRect/>
          </a:stretch>
        </p:blipFill>
        <p:spPr>
          <a:xfrm>
            <a:off x="887095" y="428625"/>
            <a:ext cx="7486015" cy="3585845"/>
          </a:xfrm>
          <a:prstGeom prst="rect">
            <a:avLst/>
          </a:prstGeom>
        </p:spPr>
      </p:pic>
      <p:sp>
        <p:nvSpPr>
          <p:cNvPr id="11" name="矩形 20"/>
          <p:cNvSpPr/>
          <p:nvPr/>
        </p:nvSpPr>
        <p:spPr>
          <a:xfrm rot="5400000">
            <a:off x="2720340" y="-1677035"/>
            <a:ext cx="3860800" cy="777938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18415"/>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2" name="Text Box 1"/>
          <p:cNvSpPr txBox="1"/>
          <p:nvPr/>
        </p:nvSpPr>
        <p:spPr>
          <a:xfrm>
            <a:off x="82550" y="102870"/>
            <a:ext cx="4572000"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2.2.8 Advances in Time-Series Processes</a:t>
            </a:r>
            <a:endParaRPr lang="en-US" sz="1600" b="1">
              <a:solidFill>
                <a:schemeClr val="bg1"/>
              </a:solidFill>
              <a:latin typeface="Arial" panose="020B0604020202020204" pitchFamily="34" charset="0"/>
              <a:cs typeface="Arial" panose="020B0604020202020204" pitchFamily="34" charset="0"/>
            </a:endParaRPr>
          </a:p>
        </p:txBody>
      </p:sp>
      <p:pic>
        <p:nvPicPr>
          <p:cNvPr id="14" name="图片 2" descr="32313534313136373b32313534313134383bb7a2cfd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4433" y="126406"/>
            <a:ext cx="236758" cy="236758"/>
          </a:xfrm>
          <a:prstGeom prst="rect">
            <a:avLst/>
          </a:prstGeom>
        </p:spPr>
      </p:pic>
      <p:sp>
        <p:nvSpPr>
          <p:cNvPr id="10" name="Text Box 9"/>
          <p:cNvSpPr txBox="1"/>
          <p:nvPr/>
        </p:nvSpPr>
        <p:spPr>
          <a:xfrm>
            <a:off x="139065" y="749935"/>
            <a:ext cx="5824855" cy="2320925"/>
          </a:xfrm>
          <a:prstGeom prst="rect">
            <a:avLst/>
          </a:prstGeom>
          <a:noFill/>
        </p:spPr>
        <p:txBody>
          <a:bodyPr wrap="square" rtlCol="0" anchor="t">
            <a:noAutofit/>
          </a:bodyPr>
          <a:p>
            <a:r>
              <a:rPr lang="en-US" sz="1600" b="1">
                <a:solidFill>
                  <a:schemeClr val="bg1"/>
                </a:solidFill>
                <a:latin typeface="Arial" panose="020B0604020202020204" pitchFamily="34" charset="0"/>
                <a:cs typeface="Arial" panose="020B0604020202020204" pitchFamily="34" charset="0"/>
              </a:rPr>
              <a:t>The Autoregressive Integrated Moving Average (ARIMA) Framework:</a:t>
            </a:r>
            <a:endParaRPr lang="en-US" sz="1600">
              <a:solidFill>
                <a:schemeClr val="bg1"/>
              </a:solidFill>
              <a:latin typeface="Arial" panose="020B0604020202020204" pitchFamily="34" charset="0"/>
              <a:cs typeface="Arial" panose="020B0604020202020204" pitchFamily="34" charset="0"/>
            </a:endParaRPr>
          </a:p>
          <a:p>
            <a:r>
              <a:rPr lang="en-US" sz="1600">
                <a:solidFill>
                  <a:schemeClr val="bg1"/>
                </a:solidFill>
              </a:rPr>
              <a:t>Extrapolation models are most frequently and widely used in forecasting with a large dataset, and among them, the exponential smoothing forecast approaches have been the most popular method (Petropoulos et al. 2014). The other advances in quantitative forecasting approaches and class of models are based on the ARMA</a:t>
            </a:r>
            <a:endParaRPr lang="en-US" sz="1600">
              <a:solidFill>
                <a:schemeClr val="bg1"/>
              </a:solidFill>
            </a:endParaRPr>
          </a:p>
          <a:p>
            <a:r>
              <a:rPr lang="en-US" sz="1600">
                <a:solidFill>
                  <a:schemeClr val="bg1"/>
                </a:solidFill>
              </a:rPr>
              <a:t>framework (Box and Jenkins 1970), Bayesian method of forecasting (Harrison and Stevens 1976), state space models (Chatfield 2005), and application of neural networks (Andrawis et al. 2011; Tseng et al. 2002).</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2" name="Text Box 1"/>
          <p:cNvSpPr txBox="1"/>
          <p:nvPr/>
        </p:nvSpPr>
        <p:spPr>
          <a:xfrm>
            <a:off x="82550" y="102870"/>
            <a:ext cx="4572000"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2.3 Forecasting Intermittent Demand</a:t>
            </a:r>
            <a:endParaRPr lang="en-US" sz="1600" b="1">
              <a:solidFill>
                <a:schemeClr val="bg1"/>
              </a:solidFill>
              <a:latin typeface="Arial" panose="020B0604020202020204" pitchFamily="34" charset="0"/>
              <a:cs typeface="Arial" panose="020B0604020202020204" pitchFamily="34" charset="0"/>
            </a:endParaRPr>
          </a:p>
        </p:txBody>
      </p:sp>
      <p:pic>
        <p:nvPicPr>
          <p:cNvPr id="14"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81993" y="126406"/>
            <a:ext cx="236758" cy="236758"/>
          </a:xfrm>
          <a:prstGeom prst="rect">
            <a:avLst/>
          </a:prstGeom>
        </p:spPr>
      </p:pic>
      <p:sp>
        <p:nvSpPr>
          <p:cNvPr id="5" name="Text Box 4"/>
          <p:cNvSpPr txBox="1"/>
          <p:nvPr/>
        </p:nvSpPr>
        <p:spPr>
          <a:xfrm>
            <a:off x="82550" y="516890"/>
            <a:ext cx="8738235" cy="3675380"/>
          </a:xfrm>
          <a:prstGeom prst="rect">
            <a:avLst/>
          </a:prstGeom>
          <a:noFill/>
        </p:spPr>
        <p:txBody>
          <a:bodyPr wrap="square" rtlCol="0" anchor="t">
            <a:noAutofit/>
          </a:bodyPr>
          <a:p>
            <a:r>
              <a:rPr lang="en-US" sz="1600">
                <a:solidFill>
                  <a:schemeClr val="bg1"/>
                </a:solidFill>
              </a:rPr>
              <a:t>The SES method assumes a constant probability for the occurrence of nonzero</a:t>
            </a:r>
            <a:endParaRPr lang="en-US" sz="1600">
              <a:solidFill>
                <a:schemeClr val="bg1"/>
              </a:solidFill>
            </a:endParaRPr>
          </a:p>
          <a:p>
            <a:r>
              <a:rPr lang="en-US" sz="1600">
                <a:solidFill>
                  <a:schemeClr val="bg1"/>
                </a:solidFill>
              </a:rPr>
              <a:t>values which is often violated leading to count data or intermittent series (Lindsey</a:t>
            </a:r>
            <a:endParaRPr lang="en-US" sz="1600">
              <a:solidFill>
                <a:schemeClr val="bg1"/>
              </a:solidFill>
            </a:endParaRPr>
          </a:p>
          <a:p>
            <a:r>
              <a:rPr lang="en-US" sz="1600">
                <a:solidFill>
                  <a:schemeClr val="bg1"/>
                </a:solidFill>
              </a:rPr>
              <a:t>and Pavur 2008). It is found that around 60% of the stock-keeping units in industrial</a:t>
            </a:r>
            <a:endParaRPr lang="en-US" sz="1600">
              <a:solidFill>
                <a:schemeClr val="bg1"/>
              </a:solidFill>
            </a:endParaRPr>
          </a:p>
          <a:p>
            <a:r>
              <a:rPr lang="en-US" sz="1600">
                <a:solidFill>
                  <a:schemeClr val="bg1"/>
                </a:solidFill>
              </a:rPr>
              <a:t>settings can be characterized as intermittent (Johnston et al. 2003). Intermittent</a:t>
            </a:r>
            <a:endParaRPr lang="en-US" sz="1600">
              <a:solidFill>
                <a:schemeClr val="bg1"/>
              </a:solidFill>
            </a:endParaRPr>
          </a:p>
          <a:p>
            <a:r>
              <a:rPr lang="en-US" sz="1600">
                <a:solidFill>
                  <a:schemeClr val="bg1"/>
                </a:solidFill>
              </a:rPr>
              <a:t>demand is characterized by infrequent demand arrivals and variable demand sizes</a:t>
            </a:r>
            <a:endParaRPr lang="en-US" sz="1600">
              <a:solidFill>
                <a:schemeClr val="bg1"/>
              </a:solidFill>
            </a:endParaRPr>
          </a:p>
          <a:p>
            <a:r>
              <a:rPr lang="en-US" sz="1600">
                <a:solidFill>
                  <a:schemeClr val="bg1"/>
                </a:solidFill>
              </a:rPr>
              <a:t>when demand occurs. As Fig. 12.7 shows, there are “periods with demand followed</a:t>
            </a:r>
            <a:endParaRPr lang="en-US" sz="1600">
              <a:solidFill>
                <a:schemeClr val="bg1"/>
              </a:solidFill>
            </a:endParaRPr>
          </a:p>
          <a:p>
            <a:r>
              <a:rPr lang="en-US" sz="1600">
                <a:solidFill>
                  <a:schemeClr val="bg1"/>
                </a:solidFill>
              </a:rPr>
              <a:t>by periods of no demand at all, and on top of this even the demand volume (when</a:t>
            </a:r>
            <a:endParaRPr lang="en-US" sz="1600">
              <a:solidFill>
                <a:schemeClr val="bg1"/>
              </a:solidFill>
            </a:endParaRPr>
          </a:p>
          <a:p>
            <a:r>
              <a:rPr lang="en-US" sz="1600">
                <a:solidFill>
                  <a:schemeClr val="bg1"/>
                </a:solidFill>
              </a:rPr>
              <a:t>realized) comes with significant variation. There are two things to forecast: when the</a:t>
            </a:r>
            <a:endParaRPr lang="en-US" sz="1600">
              <a:solidFill>
                <a:schemeClr val="bg1"/>
              </a:solidFill>
            </a:endParaRPr>
          </a:p>
          <a:p>
            <a:r>
              <a:rPr lang="en-US" sz="1600">
                <a:solidFill>
                  <a:schemeClr val="bg1"/>
                </a:solidFill>
              </a:rPr>
              <a:t>next demand period is going to be realized? And, whenever demand is realized, what</a:t>
            </a:r>
            <a:endParaRPr lang="en-US" sz="1600">
              <a:solidFill>
                <a:schemeClr val="bg1"/>
              </a:solidFill>
            </a:endParaRPr>
          </a:p>
          <a:p>
            <a:r>
              <a:rPr lang="en-US" sz="1600">
                <a:solidFill>
                  <a:schemeClr val="bg1"/>
                </a:solidFill>
              </a:rPr>
              <a:t>will be the volume of this demand?” The basic technique is to combine different</a:t>
            </a:r>
            <a:endParaRPr lang="en-US" sz="1600">
              <a:solidFill>
                <a:schemeClr val="bg1"/>
              </a:solidFill>
            </a:endParaRPr>
          </a:p>
          <a:p>
            <a:r>
              <a:rPr lang="en-US" sz="1600">
                <a:solidFill>
                  <a:schemeClr val="bg1"/>
                </a:solidFill>
              </a:rPr>
              <a:t>time block and different methods have been proposed to doing so. The SES method</a:t>
            </a:r>
            <a:endParaRPr lang="en-US" sz="1600">
              <a:solidFill>
                <a:schemeClr val="bg1"/>
              </a:solidFill>
            </a:endParaRPr>
          </a:p>
          <a:p>
            <a:r>
              <a:rPr lang="en-US" sz="1600">
                <a:solidFill>
                  <a:schemeClr val="bg1"/>
                </a:solidFill>
              </a:rPr>
              <a:t>performs poorly in cases of stochastic intermittent demand.</a:t>
            </a:r>
            <a:endParaRPr lang="en-US" sz="1600">
              <a:solidFill>
                <a:schemeClr val="bg1"/>
              </a:solidFill>
            </a:endParaRPr>
          </a:p>
          <a:p>
            <a:r>
              <a:rPr lang="en-US" sz="1600">
                <a:solidFill>
                  <a:schemeClr val="bg1"/>
                </a:solidFill>
              </a:rPr>
              <a:t>Croston (1972) developed methodology for forecasting such cases and suggested</a:t>
            </a:r>
            <a:endParaRPr lang="en-US" sz="1600">
              <a:solidFill>
                <a:schemeClr val="bg1"/>
              </a:solidFill>
            </a:endParaRPr>
          </a:p>
          <a:p>
            <a:r>
              <a:rPr lang="en-US" sz="1600">
                <a:solidFill>
                  <a:schemeClr val="bg1"/>
                </a:solidFill>
              </a:rPr>
              <a:t>decomposition of intermittent series into nonzero observations and the time intervals</a:t>
            </a:r>
            <a:endParaRPr lang="en-US" sz="1600">
              <a:solidFill>
                <a:schemeClr val="bg1"/>
              </a:solidFill>
            </a:endParaRPr>
          </a:p>
          <a:p>
            <a:r>
              <a:rPr lang="en-US" sz="1600">
                <a:solidFill>
                  <a:schemeClr val="bg1"/>
                </a:solidFill>
              </a:rPr>
              <a:t>between successive nonzero values. The two series, namely, quantity and the</a:t>
            </a:r>
            <a:endParaRPr lang="en-US" sz="1600">
              <a:solidFill>
                <a:schemeClr val="bg1"/>
              </a:solidFill>
            </a:endParaRPr>
          </a:p>
          <a:p>
            <a:r>
              <a:rPr lang="en-US" sz="1600">
                <a:solidFill>
                  <a:schemeClr val="bg1"/>
                </a:solidFill>
              </a:rPr>
              <a:t>intervals, are extrapolated separately. An updating is done for both quantity and</a:t>
            </a:r>
            <a:endParaRPr lang="en-US" sz="1600">
              <a:solidFill>
                <a:schemeClr val="bg1"/>
              </a:solidFill>
            </a:endParaRPr>
          </a:p>
          <a:p>
            <a:r>
              <a:rPr lang="en-US" sz="1600">
                <a:solidFill>
                  <a:schemeClr val="bg1"/>
                </a:solidFill>
              </a:rPr>
              <a:t>interval series only after a nonzero value occurs in quantity series.</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2" name="Text Box 1"/>
          <p:cNvSpPr txBox="1"/>
          <p:nvPr/>
        </p:nvSpPr>
        <p:spPr>
          <a:xfrm>
            <a:off x="82550" y="102870"/>
            <a:ext cx="4572000"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2.3.1 Croston’s Approach (CR)</a:t>
            </a:r>
            <a:endParaRPr lang="en-US" sz="1600" b="1">
              <a:solidFill>
                <a:schemeClr val="bg1"/>
              </a:solidFill>
              <a:latin typeface="Arial" panose="020B0604020202020204" pitchFamily="34" charset="0"/>
              <a:cs typeface="Arial" panose="020B0604020202020204" pitchFamily="34" charset="0"/>
            </a:endParaRPr>
          </a:p>
        </p:txBody>
      </p:sp>
      <p:pic>
        <p:nvPicPr>
          <p:cNvPr id="14"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262563" y="126406"/>
            <a:ext cx="236758" cy="236758"/>
          </a:xfrm>
          <a:prstGeom prst="rect">
            <a:avLst/>
          </a:prstGeom>
        </p:spPr>
      </p:pic>
      <p:sp>
        <p:nvSpPr>
          <p:cNvPr id="3" name="Text Box 2"/>
          <p:cNvSpPr txBox="1"/>
          <p:nvPr/>
        </p:nvSpPr>
        <p:spPr>
          <a:xfrm>
            <a:off x="232410" y="440055"/>
            <a:ext cx="7402195" cy="521970"/>
          </a:xfrm>
          <a:prstGeom prst="rect">
            <a:avLst/>
          </a:prstGeom>
          <a:noFill/>
        </p:spPr>
        <p:txBody>
          <a:bodyPr wrap="square" rtlCol="0" anchor="t">
            <a:spAutoFit/>
          </a:bodyPr>
          <a:p>
            <a:r>
              <a:rPr lang="en-US" sz="1400">
                <a:solidFill>
                  <a:schemeClr val="bg1"/>
                </a:solidFill>
              </a:rPr>
              <a:t>This approach applies SES independently to demand size y and inter-demand</a:t>
            </a:r>
            <a:endParaRPr lang="en-US" sz="1400">
              <a:solidFill>
                <a:schemeClr val="bg1"/>
              </a:solidFill>
            </a:endParaRPr>
          </a:p>
          <a:p>
            <a:r>
              <a:rPr lang="en-US" sz="1400">
                <a:solidFill>
                  <a:schemeClr val="bg1"/>
                </a:solidFill>
              </a:rPr>
              <a:t>interval τ independently, where τ = 1 for non-intermittent demand:</a:t>
            </a:r>
            <a:endParaRPr lang="en-US" sz="1400">
              <a:solidFill>
                <a:schemeClr val="bg1"/>
              </a:solidFill>
            </a:endParaRPr>
          </a:p>
        </p:txBody>
      </p:sp>
      <p:pic>
        <p:nvPicPr>
          <p:cNvPr id="4" name="Picture 3"/>
          <p:cNvPicPr>
            <a:picLocks noChangeAspect="1"/>
          </p:cNvPicPr>
          <p:nvPr/>
        </p:nvPicPr>
        <p:blipFill>
          <a:blip r:embed="rId3"/>
          <a:stretch>
            <a:fillRect/>
          </a:stretch>
        </p:blipFill>
        <p:spPr>
          <a:xfrm>
            <a:off x="3035935" y="1038860"/>
            <a:ext cx="1795145" cy="938530"/>
          </a:xfrm>
          <a:prstGeom prst="rect">
            <a:avLst/>
          </a:prstGeom>
        </p:spPr>
      </p:pic>
      <p:sp>
        <p:nvSpPr>
          <p:cNvPr id="27" name="矩形 20"/>
          <p:cNvSpPr/>
          <p:nvPr/>
        </p:nvSpPr>
        <p:spPr>
          <a:xfrm rot="5400000">
            <a:off x="3397250" y="502920"/>
            <a:ext cx="1071245" cy="199136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6" name="Picture 5"/>
          <p:cNvPicPr>
            <a:picLocks noChangeAspect="1"/>
          </p:cNvPicPr>
          <p:nvPr/>
        </p:nvPicPr>
        <p:blipFill>
          <a:blip r:embed="rId4"/>
          <a:stretch>
            <a:fillRect/>
          </a:stretch>
        </p:blipFill>
        <p:spPr>
          <a:xfrm>
            <a:off x="537210" y="2557780"/>
            <a:ext cx="7662545" cy="2040255"/>
          </a:xfrm>
          <a:prstGeom prst="rect">
            <a:avLst/>
          </a:prstGeom>
        </p:spPr>
      </p:pic>
      <p:sp>
        <p:nvSpPr>
          <p:cNvPr id="7" name="矩形 20"/>
          <p:cNvSpPr/>
          <p:nvPr/>
        </p:nvSpPr>
        <p:spPr>
          <a:xfrm rot="5400000">
            <a:off x="3256280" y="-379095"/>
            <a:ext cx="2267585" cy="788352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18415"/>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2" name="Text Box 1"/>
          <p:cNvSpPr txBox="1"/>
          <p:nvPr/>
        </p:nvSpPr>
        <p:spPr>
          <a:xfrm>
            <a:off x="82550" y="102870"/>
            <a:ext cx="5020310"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2.3.2 Syntetos and Boylan Approximation (SBA)</a:t>
            </a:r>
            <a:endParaRPr lang="en-US" sz="1600" b="1">
              <a:solidFill>
                <a:schemeClr val="bg1"/>
              </a:solidFill>
              <a:latin typeface="Arial" panose="020B0604020202020204" pitchFamily="34" charset="0"/>
              <a:cs typeface="Arial" panose="020B0604020202020204" pitchFamily="34" charset="0"/>
            </a:endParaRPr>
          </a:p>
        </p:txBody>
      </p:sp>
      <p:pic>
        <p:nvPicPr>
          <p:cNvPr id="14" name="图片 2" descr="32313534313136373b32313534313134383bb7a2cfd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938" y="126406"/>
            <a:ext cx="236758" cy="236758"/>
          </a:xfrm>
          <a:prstGeom prst="rect">
            <a:avLst/>
          </a:prstGeom>
        </p:spPr>
      </p:pic>
      <p:sp>
        <p:nvSpPr>
          <p:cNvPr id="5" name="Text Box 4"/>
          <p:cNvSpPr txBox="1"/>
          <p:nvPr/>
        </p:nvSpPr>
        <p:spPr>
          <a:xfrm>
            <a:off x="231775" y="448310"/>
            <a:ext cx="7216140" cy="1383665"/>
          </a:xfrm>
          <a:prstGeom prst="rect">
            <a:avLst/>
          </a:prstGeom>
          <a:noFill/>
        </p:spPr>
        <p:txBody>
          <a:bodyPr wrap="square" rtlCol="0" anchor="t">
            <a:spAutoFit/>
          </a:bodyPr>
          <a:p>
            <a:r>
              <a:rPr lang="en-US" sz="1400">
                <a:solidFill>
                  <a:schemeClr val="bg1"/>
                </a:solidFill>
              </a:rPr>
              <a:t>Syntetos and Boylan (2001) found that Croston’s methodology provides upward</a:t>
            </a:r>
            <a:endParaRPr lang="en-US" sz="1400">
              <a:solidFill>
                <a:schemeClr val="bg1"/>
              </a:solidFill>
            </a:endParaRPr>
          </a:p>
          <a:p>
            <a:r>
              <a:rPr lang="en-US" sz="1400">
                <a:solidFill>
                  <a:schemeClr val="bg1"/>
                </a:solidFill>
              </a:rPr>
              <a:t>biased forecast. Subsequently, they proposed an improved Croston’s methodology</a:t>
            </a:r>
            <a:endParaRPr lang="en-US" sz="1400">
              <a:solidFill>
                <a:schemeClr val="bg1"/>
              </a:solidFill>
            </a:endParaRPr>
          </a:p>
          <a:p>
            <a:r>
              <a:rPr lang="en-US" sz="1400">
                <a:solidFill>
                  <a:schemeClr val="bg1"/>
                </a:solidFill>
              </a:rPr>
              <a:t>in which the final forecasts are multiplied by a debiasing factor derived from the</a:t>
            </a:r>
            <a:endParaRPr lang="en-US" sz="1400">
              <a:solidFill>
                <a:schemeClr val="bg1"/>
              </a:solidFill>
            </a:endParaRPr>
          </a:p>
          <a:p>
            <a:r>
              <a:rPr lang="en-US" sz="1400">
                <a:solidFill>
                  <a:schemeClr val="bg1"/>
                </a:solidFill>
              </a:rPr>
              <a:t>value of the smoothing parameter of intervals (Syntetos and Boylan 2005). Syntetos</a:t>
            </a:r>
            <a:endParaRPr lang="en-US" sz="1400">
              <a:solidFill>
                <a:schemeClr val="bg1"/>
              </a:solidFill>
            </a:endParaRPr>
          </a:p>
          <a:p>
            <a:r>
              <a:rPr lang="en-US" sz="1400">
                <a:solidFill>
                  <a:schemeClr val="bg1"/>
                </a:solidFill>
              </a:rPr>
              <a:t>and Boylan (2005) found that Croston method is biased on stochastic intermittent</a:t>
            </a:r>
            <a:endParaRPr lang="en-US" sz="1400">
              <a:solidFill>
                <a:schemeClr val="bg1"/>
              </a:solidFill>
            </a:endParaRPr>
          </a:p>
          <a:p>
            <a:r>
              <a:rPr lang="en-US" sz="1400">
                <a:solidFill>
                  <a:schemeClr val="bg1"/>
                </a:solidFill>
              </a:rPr>
              <a:t>demand and corrected the bias by modifying the forecasts to:</a:t>
            </a:r>
            <a:endParaRPr lang="en-US" sz="1400">
              <a:solidFill>
                <a:schemeClr val="bg1"/>
              </a:solidFill>
            </a:endParaRPr>
          </a:p>
        </p:txBody>
      </p:sp>
      <p:pic>
        <p:nvPicPr>
          <p:cNvPr id="6" name="Picture 5"/>
          <p:cNvPicPr>
            <a:picLocks noChangeAspect="1"/>
          </p:cNvPicPr>
          <p:nvPr/>
        </p:nvPicPr>
        <p:blipFill>
          <a:blip r:embed="rId4"/>
          <a:stretch>
            <a:fillRect/>
          </a:stretch>
        </p:blipFill>
        <p:spPr>
          <a:xfrm>
            <a:off x="5630545" y="1642745"/>
            <a:ext cx="2066925" cy="508635"/>
          </a:xfrm>
          <a:prstGeom prst="rect">
            <a:avLst/>
          </a:prstGeom>
        </p:spPr>
      </p:pic>
      <p:sp>
        <p:nvSpPr>
          <p:cNvPr id="7" name="Text Box 6"/>
          <p:cNvSpPr txBox="1"/>
          <p:nvPr/>
        </p:nvSpPr>
        <p:spPr>
          <a:xfrm>
            <a:off x="82550" y="2151380"/>
            <a:ext cx="6871970" cy="521970"/>
          </a:xfrm>
          <a:prstGeom prst="rect">
            <a:avLst/>
          </a:prstGeom>
          <a:noFill/>
        </p:spPr>
        <p:txBody>
          <a:bodyPr wrap="square" rtlCol="0" anchor="t">
            <a:spAutoFit/>
          </a:bodyPr>
          <a:p>
            <a:r>
              <a:rPr lang="en-US" sz="1400">
                <a:solidFill>
                  <a:schemeClr val="bg1"/>
                </a:solidFill>
              </a:rPr>
              <a:t>SBA works well for intermittent demand but is biased for non-intermittent</a:t>
            </a:r>
            <a:endParaRPr lang="en-US" sz="1400">
              <a:solidFill>
                <a:schemeClr val="bg1"/>
              </a:solidFill>
            </a:endParaRPr>
          </a:p>
          <a:p>
            <a:r>
              <a:rPr lang="en-US" sz="1400">
                <a:solidFill>
                  <a:schemeClr val="bg1"/>
                </a:solidFill>
              </a:rPr>
              <a:t>demand. Syntetos and Boylan (2001) avoided this problem by using a forecast:</a:t>
            </a:r>
            <a:endParaRPr lang="en-US" sz="1400">
              <a:solidFill>
                <a:schemeClr val="bg1"/>
              </a:solidFill>
            </a:endParaRPr>
          </a:p>
        </p:txBody>
      </p:sp>
      <p:pic>
        <p:nvPicPr>
          <p:cNvPr id="8" name="Picture 7"/>
          <p:cNvPicPr>
            <a:picLocks noChangeAspect="1"/>
          </p:cNvPicPr>
          <p:nvPr/>
        </p:nvPicPr>
        <p:blipFill>
          <a:blip r:embed="rId5"/>
          <a:stretch>
            <a:fillRect/>
          </a:stretch>
        </p:blipFill>
        <p:spPr>
          <a:xfrm>
            <a:off x="5845810" y="2673350"/>
            <a:ext cx="2017395" cy="602615"/>
          </a:xfrm>
          <a:prstGeom prst="rect">
            <a:avLst/>
          </a:prstGeom>
        </p:spPr>
      </p:pic>
      <p:sp>
        <p:nvSpPr>
          <p:cNvPr id="9" name="Text Box 8"/>
          <p:cNvSpPr txBox="1"/>
          <p:nvPr/>
        </p:nvSpPr>
        <p:spPr>
          <a:xfrm>
            <a:off x="82550" y="3041650"/>
            <a:ext cx="7533005" cy="1814830"/>
          </a:xfrm>
          <a:prstGeom prst="rect">
            <a:avLst/>
          </a:prstGeom>
          <a:noFill/>
        </p:spPr>
        <p:txBody>
          <a:bodyPr wrap="square" rtlCol="0" anchor="t">
            <a:spAutoFit/>
          </a:bodyPr>
          <a:p>
            <a:endParaRPr lang="en-US" sz="1400">
              <a:solidFill>
                <a:schemeClr val="bg1"/>
              </a:solidFill>
            </a:endParaRPr>
          </a:p>
          <a:p>
            <a:r>
              <a:rPr lang="en-US" sz="1400">
                <a:solidFill>
                  <a:schemeClr val="bg1"/>
                </a:solidFill>
              </a:rPr>
              <a:t>This removes the bias but it increases the variance of the forecast. Other variants</a:t>
            </a:r>
            <a:endParaRPr lang="en-US" sz="1400">
              <a:solidFill>
                <a:schemeClr val="bg1"/>
              </a:solidFill>
            </a:endParaRPr>
          </a:p>
          <a:p>
            <a:r>
              <a:rPr lang="en-US" sz="1400">
                <a:solidFill>
                  <a:schemeClr val="bg1"/>
                </a:solidFill>
              </a:rPr>
              <a:t>include that of Leven and Segerstedt (2004).</a:t>
            </a:r>
            <a:endParaRPr lang="en-US" sz="1400">
              <a:solidFill>
                <a:schemeClr val="bg1"/>
              </a:solidFill>
            </a:endParaRPr>
          </a:p>
          <a:p>
            <a:r>
              <a:rPr lang="en-US" sz="1400">
                <a:solidFill>
                  <a:schemeClr val="bg1"/>
                </a:solidFill>
              </a:rPr>
              <a:t>None of these variants handle obsolescence well. When obsolescence occurs</a:t>
            </a:r>
            <a:endParaRPr lang="en-US" sz="1400">
              <a:solidFill>
                <a:schemeClr val="bg1"/>
              </a:solidFill>
            </a:endParaRPr>
          </a:p>
          <a:p>
            <a:r>
              <a:rPr lang="en-US" sz="1400">
                <a:solidFill>
                  <a:schemeClr val="bg1"/>
                </a:solidFill>
              </a:rPr>
              <a:t>these methods continue to forecast a fixed nonzero demand forever. An example</a:t>
            </a:r>
            <a:endParaRPr lang="en-US" sz="1400">
              <a:solidFill>
                <a:schemeClr val="bg1"/>
              </a:solidFill>
            </a:endParaRPr>
          </a:p>
          <a:p>
            <a:r>
              <a:rPr lang="en-US" sz="1400">
                <a:solidFill>
                  <a:schemeClr val="bg1"/>
                </a:solidFill>
              </a:rPr>
              <a:t>of SBA is provided in sheet “Croston and SBA” in spreadsheet “Forecasting</a:t>
            </a:r>
            <a:endParaRPr lang="en-US" sz="1400">
              <a:solidFill>
                <a:schemeClr val="bg1"/>
              </a:solidFill>
            </a:endParaRPr>
          </a:p>
          <a:p>
            <a:r>
              <a:rPr lang="en-US" sz="1400">
                <a:solidFill>
                  <a:schemeClr val="bg1"/>
                </a:solidFill>
              </a:rPr>
              <a:t>Analytics – Excel Template”. The R command is given in the Appendix in the</a:t>
            </a:r>
            <a:endParaRPr lang="en-US" sz="1400">
              <a:solidFill>
                <a:schemeClr val="bg1"/>
              </a:solidFill>
            </a:endParaRPr>
          </a:p>
          <a:p>
            <a:r>
              <a:rPr lang="en-US" sz="1400">
                <a:solidFill>
                  <a:schemeClr val="bg1"/>
                </a:solidFill>
              </a:rPr>
              <a:t>“Croston and SBA Method” section. </a:t>
            </a:r>
            <a:endParaRPr 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8" name="Text Box 7"/>
          <p:cNvSpPr txBox="1"/>
          <p:nvPr/>
        </p:nvSpPr>
        <p:spPr>
          <a:xfrm>
            <a:off x="91440" y="102870"/>
            <a:ext cx="4572000"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2.4 Bootstrapping Method</a:t>
            </a:r>
            <a:endParaRPr lang="en-US" sz="1600" b="1">
              <a:solidFill>
                <a:schemeClr val="bg1"/>
              </a:solidFill>
              <a:latin typeface="Arial" panose="020B0604020202020204" pitchFamily="34" charset="0"/>
              <a:cs typeface="Arial" panose="020B0604020202020204" pitchFamily="34" charset="0"/>
            </a:endParaRPr>
          </a:p>
        </p:txBody>
      </p:sp>
      <p:pic>
        <p:nvPicPr>
          <p:cNvPr id="14"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55833" y="102911"/>
            <a:ext cx="236758" cy="236758"/>
          </a:xfrm>
          <a:prstGeom prst="rect">
            <a:avLst/>
          </a:prstGeom>
        </p:spPr>
      </p:pic>
      <p:sp>
        <p:nvSpPr>
          <p:cNvPr id="9" name="Text Box 8"/>
          <p:cNvSpPr txBox="1"/>
          <p:nvPr/>
        </p:nvSpPr>
        <p:spPr>
          <a:xfrm>
            <a:off x="91440" y="440055"/>
            <a:ext cx="9029700" cy="4769485"/>
          </a:xfrm>
          <a:prstGeom prst="rect">
            <a:avLst/>
          </a:prstGeom>
          <a:noFill/>
        </p:spPr>
        <p:txBody>
          <a:bodyPr wrap="square" rtlCol="0" anchor="t">
            <a:spAutoFit/>
          </a:bodyPr>
          <a:p>
            <a:r>
              <a:rPr lang="en-US" sz="1600">
                <a:solidFill>
                  <a:schemeClr val="bg1"/>
                </a:solidFill>
              </a:rPr>
              <a:t>Often, the forecasting task is to predict demand over a fixed leadtime. In this case</a:t>
            </a:r>
            <a:endParaRPr lang="en-US" sz="1600">
              <a:solidFill>
                <a:schemeClr val="bg1"/>
              </a:solidFill>
            </a:endParaRPr>
          </a:p>
          <a:p>
            <a:r>
              <a:rPr lang="en-US" sz="1600">
                <a:solidFill>
                  <a:schemeClr val="bg1"/>
                </a:solidFill>
              </a:rPr>
              <a:t>bootstrapping might be used. Bootstrapping (Efron 1979) is a statistical method</a:t>
            </a:r>
            <a:endParaRPr lang="en-US" sz="1600">
              <a:solidFill>
                <a:schemeClr val="bg1"/>
              </a:solidFill>
            </a:endParaRPr>
          </a:p>
          <a:p>
            <a:r>
              <a:rPr lang="en-US" sz="1600">
                <a:solidFill>
                  <a:schemeClr val="bg1"/>
                </a:solidFill>
              </a:rPr>
              <a:t>of inference that uses draws from sample to create an approximate distribution.</a:t>
            </a:r>
            <a:endParaRPr lang="en-US" sz="1600">
              <a:solidFill>
                <a:schemeClr val="bg1"/>
              </a:solidFill>
            </a:endParaRPr>
          </a:p>
          <a:p>
            <a:r>
              <a:rPr lang="en-US" sz="1600">
                <a:solidFill>
                  <a:schemeClr val="bg1"/>
                </a:solidFill>
              </a:rPr>
              <a:t>Willemain et al. (2004) produce accurate forecasts of the demand of nine companies</a:t>
            </a:r>
            <a:endParaRPr lang="en-US" sz="1600">
              <a:solidFill>
                <a:schemeClr val="bg1"/>
              </a:solidFill>
            </a:endParaRPr>
          </a:p>
          <a:p>
            <a:r>
              <a:rPr lang="en-US" sz="1600">
                <a:solidFill>
                  <a:schemeClr val="bg1"/>
                </a:solidFill>
              </a:rPr>
              <a:t>over a fixed lead time compared to exponential smoothing or Croston’s method. We</a:t>
            </a:r>
            <a:endParaRPr lang="en-US" sz="1600">
              <a:solidFill>
                <a:schemeClr val="bg1"/>
              </a:solidFill>
            </a:endParaRPr>
          </a:p>
          <a:p>
            <a:r>
              <a:rPr lang="en-US" sz="1600">
                <a:solidFill>
                  <a:schemeClr val="bg1"/>
                </a:solidFill>
              </a:rPr>
              <a:t>illustrate with an example.</a:t>
            </a:r>
            <a:endParaRPr lang="en-US" sz="1600">
              <a:solidFill>
                <a:schemeClr val="bg1"/>
              </a:solidFill>
            </a:endParaRPr>
          </a:p>
          <a:p>
            <a:r>
              <a:rPr lang="en-US" sz="1600" b="1">
                <a:solidFill>
                  <a:schemeClr val="bg1"/>
                </a:solidFill>
                <a:latin typeface="Arial" panose="020B0604020202020204" pitchFamily="34" charset="0"/>
                <a:cs typeface="Arial" panose="020B0604020202020204" pitchFamily="34" charset="0"/>
              </a:rPr>
              <a:t>EXAMPLE:</a:t>
            </a:r>
            <a:r>
              <a:rPr lang="en-US" sz="1600">
                <a:solidFill>
                  <a:schemeClr val="bg1"/>
                </a:solidFill>
              </a:rPr>
              <a:t> </a:t>
            </a:r>
            <a:r>
              <a:rPr lang="en-US" sz="1600" b="1" i="1">
                <a:solidFill>
                  <a:schemeClr val="bg1"/>
                </a:solidFill>
              </a:rPr>
              <a:t>Demand for an Automobile Part</a:t>
            </a:r>
            <a:endParaRPr lang="en-US" sz="1600">
              <a:solidFill>
                <a:schemeClr val="bg1"/>
              </a:solidFill>
            </a:endParaRPr>
          </a:p>
          <a:p>
            <a:r>
              <a:rPr lang="en-US" sz="1600">
                <a:solidFill>
                  <a:schemeClr val="bg1"/>
                </a:solidFill>
              </a:rPr>
              <a:t>Suppose, we would like to forecast the automobile part demand for the next</a:t>
            </a:r>
            <a:endParaRPr lang="en-US" sz="1600">
              <a:solidFill>
                <a:schemeClr val="bg1"/>
              </a:solidFill>
            </a:endParaRPr>
          </a:p>
          <a:p>
            <a:r>
              <a:rPr lang="en-US" sz="1600">
                <a:solidFill>
                  <a:schemeClr val="bg1"/>
                </a:solidFill>
              </a:rPr>
              <a:t>3 months. Historically, the 24 monthly demand for the part is given as follows</a:t>
            </a:r>
            <a:endParaRPr lang="en-US" sz="1600">
              <a:solidFill>
                <a:schemeClr val="bg1"/>
              </a:solidFill>
            </a:endParaRPr>
          </a:p>
          <a:p>
            <a:r>
              <a:rPr lang="en-US" sz="1600">
                <a:solidFill>
                  <a:schemeClr val="bg1"/>
                </a:solidFill>
              </a:rPr>
              <a:t>(Table 12.3).</a:t>
            </a:r>
            <a:endParaRPr lang="en-US" sz="1600">
              <a:solidFill>
                <a:schemeClr val="bg1"/>
              </a:solidFill>
            </a:endParaRPr>
          </a:p>
          <a:p>
            <a:r>
              <a:rPr lang="en-US" sz="1600" b="1">
                <a:solidFill>
                  <a:schemeClr val="bg1"/>
                </a:solidFill>
                <a:latin typeface="Arial" panose="020B0604020202020204" pitchFamily="34" charset="0"/>
                <a:cs typeface="Arial" panose="020B0604020202020204" pitchFamily="34" charset="0"/>
              </a:rPr>
              <a:t>Solution:</a:t>
            </a:r>
            <a:endParaRPr lang="en-US" sz="1600" b="1">
              <a:solidFill>
                <a:schemeClr val="bg1"/>
              </a:solidFill>
              <a:latin typeface="Arial" panose="020B0604020202020204" pitchFamily="34" charset="0"/>
              <a:cs typeface="Arial" panose="020B0604020202020204" pitchFamily="34" charset="0"/>
            </a:endParaRPr>
          </a:p>
          <a:p>
            <a:r>
              <a:rPr lang="en-US" sz="1600">
                <a:solidFill>
                  <a:schemeClr val="bg1"/>
                </a:solidFill>
              </a:rPr>
              <a:t>Bootstrap scenarios of possible total demands for 3-month lead periods are created</a:t>
            </a:r>
            <a:endParaRPr lang="en-US" sz="1600">
              <a:solidFill>
                <a:schemeClr val="bg1"/>
              </a:solidFill>
            </a:endParaRPr>
          </a:p>
          <a:p>
            <a:r>
              <a:rPr lang="en-US" sz="1600">
                <a:solidFill>
                  <a:schemeClr val="bg1"/>
                </a:solidFill>
              </a:rPr>
              <a:t>by taking random sample with replacement as follows:</a:t>
            </a:r>
            <a:endParaRPr lang="en-US" sz="1600">
              <a:solidFill>
                <a:schemeClr val="bg1"/>
              </a:solidFill>
            </a:endParaRPr>
          </a:p>
          <a:p>
            <a:r>
              <a:rPr lang="en-US" sz="1600">
                <a:solidFill>
                  <a:schemeClr val="bg1"/>
                </a:solidFill>
              </a:rPr>
              <a:t>1. Months: 3,17,21; demand: 7 + 0 + 0 = 7.</a:t>
            </a:r>
            <a:endParaRPr lang="en-US" sz="1600">
              <a:solidFill>
                <a:schemeClr val="bg1"/>
              </a:solidFill>
            </a:endParaRPr>
          </a:p>
          <a:p>
            <a:r>
              <a:rPr lang="en-US" sz="1600">
                <a:solidFill>
                  <a:schemeClr val="bg1"/>
                </a:solidFill>
              </a:rPr>
              <a:t>2. Months: 1,20,8; demand: 0 + 13 + 0 = 13.</a:t>
            </a:r>
            <a:endParaRPr lang="en-US" sz="1600">
              <a:solidFill>
                <a:schemeClr val="bg1"/>
              </a:solidFill>
            </a:endParaRPr>
          </a:p>
          <a:p>
            <a:r>
              <a:rPr lang="en-US" sz="1600">
                <a:solidFill>
                  <a:schemeClr val="bg1"/>
                </a:solidFill>
              </a:rPr>
              <a:t>3. Months: 6,14,19; demand: 2 + 9 + 5 = 16.</a:t>
            </a:r>
            <a:endParaRPr lang="en-US" sz="1600">
              <a:solidFill>
                <a:schemeClr val="bg1"/>
              </a:solidFill>
            </a:endParaRPr>
          </a:p>
          <a:p>
            <a:endParaRPr lang="en-US" sz="1600">
              <a:solidFill>
                <a:schemeClr val="bg1"/>
              </a:solidFill>
            </a:endParaRPr>
          </a:p>
          <a:p>
            <a:r>
              <a:rPr lang="en-US" sz="1600">
                <a:solidFill>
                  <a:schemeClr val="bg1"/>
                </a:solidFill>
              </a:rPr>
              <a:t>Continuing this process, we can build the demand distribution for the given lead</a:t>
            </a:r>
            <a:endParaRPr lang="en-US" sz="1600">
              <a:solidFill>
                <a:schemeClr val="bg1"/>
              </a:solidFill>
            </a:endParaRPr>
          </a:p>
          <a:p>
            <a:r>
              <a:rPr lang="en-US" sz="1600">
                <a:solidFill>
                  <a:schemeClr val="bg1"/>
                </a:solidFill>
              </a:rPr>
              <a:t>time.</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4" name="直接连接符 23"/>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2" name="矩形: 对角圆角 1"/>
          <p:cNvSpPr/>
          <p:nvPr/>
        </p:nvSpPr>
        <p:spPr>
          <a:xfrm>
            <a:off x="-4" y="3886200"/>
            <a:ext cx="9144003" cy="12573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L 形 21"/>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L 形 29"/>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rot="16200000">
            <a:off x="2999094" y="3527287"/>
            <a:ext cx="63640" cy="420141"/>
            <a:chOff x="8864460" y="2172680"/>
            <a:chExt cx="127280" cy="840281"/>
          </a:xfrm>
        </p:grpSpPr>
        <p:sp>
          <p:nvSpPr>
            <p:cNvPr id="34" name="椭圆 33"/>
            <p:cNvSpPr/>
            <p:nvPr/>
          </p:nvSpPr>
          <p:spPr>
            <a:xfrm rot="5400000">
              <a:off x="8864460" y="2172680"/>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5" name="椭圆 34"/>
            <p:cNvSpPr/>
            <p:nvPr/>
          </p:nvSpPr>
          <p:spPr>
            <a:xfrm rot="5400000">
              <a:off x="8864460" y="2410347"/>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6" name="椭圆 35"/>
            <p:cNvSpPr/>
            <p:nvPr/>
          </p:nvSpPr>
          <p:spPr>
            <a:xfrm rot="5400000">
              <a:off x="8864460" y="2648014"/>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7" name="椭圆 36"/>
            <p:cNvSpPr/>
            <p:nvPr/>
          </p:nvSpPr>
          <p:spPr>
            <a:xfrm rot="5400000">
              <a:off x="8864460" y="2885681"/>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gr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6053" y="3362900"/>
            <a:ext cx="2399340" cy="1250460"/>
          </a:xfrm>
          <a:prstGeom prst="rect">
            <a:avLst/>
          </a:prstGeom>
        </p:spPr>
      </p:pic>
      <p:sp>
        <p:nvSpPr>
          <p:cNvPr id="3" name="Text Box 2"/>
          <p:cNvSpPr txBox="1"/>
          <p:nvPr/>
        </p:nvSpPr>
        <p:spPr>
          <a:xfrm>
            <a:off x="-3469640" y="88265"/>
            <a:ext cx="11993245" cy="2891790"/>
          </a:xfrm>
          <a:prstGeom prst="rect">
            <a:avLst/>
          </a:prstGeom>
          <a:noFill/>
        </p:spPr>
        <p:txBody>
          <a:bodyPr wrap="square" rtlCol="0" anchor="t">
            <a:spAutoFit/>
          </a:bodyPr>
          <a:p>
            <a:pPr lvl="8"/>
            <a:r>
              <a:rPr lang="en-US" sz="1400" b="1">
                <a:solidFill>
                  <a:schemeClr val="accent2">
                    <a:lumMod val="75000"/>
                  </a:schemeClr>
                </a:solidFill>
                <a:sym typeface="+mn-ea"/>
              </a:rPr>
              <a:t>Forecasting analytics</a:t>
            </a:r>
            <a:r>
              <a:rPr lang="en-US" sz="1400" b="1">
                <a:solidFill>
                  <a:schemeClr val="bg1"/>
                </a:solidFill>
                <a:sym typeface="+mn-ea"/>
              </a:rPr>
              <a:t> is also the next big thing in the employment front, with</a:t>
            </a:r>
            <a:endParaRPr lang="en-US" sz="1400" b="1">
              <a:solidFill>
                <a:schemeClr val="bg1"/>
              </a:solidFill>
            </a:endParaRPr>
          </a:p>
          <a:p>
            <a:pPr lvl="8"/>
            <a:r>
              <a:rPr lang="en-US" sz="1400" b="1">
                <a:solidFill>
                  <a:schemeClr val="bg1"/>
                </a:solidFill>
                <a:sym typeface="+mn-ea"/>
              </a:rPr>
              <a:t>millions of jobs on demand expected in the next few years.2</a:t>
            </a:r>
            <a:endParaRPr lang="en-US" sz="1400" b="1">
              <a:solidFill>
                <a:schemeClr val="bg1"/>
              </a:solidFill>
            </a:endParaRPr>
          </a:p>
          <a:p>
            <a:pPr lvl="8"/>
            <a:r>
              <a:rPr lang="en-US" sz="1400" b="1">
                <a:solidFill>
                  <a:schemeClr val="bg1"/>
                </a:solidFill>
                <a:sym typeface="+mn-ea"/>
              </a:rPr>
              <a:t>Forecasting analytics is a crucial function in any twenty-first century company</a:t>
            </a:r>
            <a:endParaRPr lang="en-US" sz="1400" b="1">
              <a:solidFill>
                <a:schemeClr val="bg1"/>
              </a:solidFill>
            </a:endParaRPr>
          </a:p>
          <a:p>
            <a:pPr lvl="8"/>
            <a:r>
              <a:rPr lang="en-US" sz="1400" b="1">
                <a:solidFill>
                  <a:schemeClr val="bg1"/>
                </a:solidFill>
                <a:sym typeface="+mn-ea"/>
              </a:rPr>
              <a:t>and is the one that can truly give a competitive advantage to nowadays managers</a:t>
            </a:r>
            <a:endParaRPr lang="en-US" sz="1400" b="1">
              <a:solidFill>
                <a:schemeClr val="bg1"/>
              </a:solidFill>
            </a:endParaRPr>
          </a:p>
          <a:p>
            <a:pPr lvl="8"/>
            <a:r>
              <a:rPr lang="en-US" sz="1400" b="1">
                <a:solidFill>
                  <a:schemeClr val="bg1"/>
                </a:solidFill>
                <a:sym typeface="+mn-ea"/>
              </a:rPr>
              <a:t>and entrepreneurs as a bad forecast can be translated into:</a:t>
            </a:r>
            <a:endParaRPr lang="en-US" sz="1400" b="1">
              <a:solidFill>
                <a:schemeClr val="bg1"/>
              </a:solidFill>
            </a:endParaRPr>
          </a:p>
          <a:p>
            <a:pPr lvl="8"/>
            <a:r>
              <a:rPr lang="en-US" sz="1400" b="1">
                <a:solidFill>
                  <a:schemeClr val="bg1"/>
                </a:solidFill>
                <a:sym typeface="+mn-ea"/>
              </a:rPr>
              <a:t>Either</a:t>
            </a:r>
            <a:endParaRPr lang="en-US" sz="1400" b="1">
              <a:solidFill>
                <a:schemeClr val="bg1"/>
              </a:solidFill>
              <a:sym typeface="+mn-ea"/>
            </a:endParaRPr>
          </a:p>
          <a:p>
            <a:pPr lvl="8"/>
            <a:endParaRPr lang="en-US" sz="1400" b="1">
              <a:solidFill>
                <a:schemeClr val="bg1"/>
              </a:solidFill>
            </a:endParaRPr>
          </a:p>
          <a:p>
            <a:pPr lvl="8"/>
            <a:r>
              <a:rPr lang="en-US" sz="1400" b="1">
                <a:solidFill>
                  <a:schemeClr val="bg1"/>
                </a:solidFill>
                <a:latin typeface="Arial" panose="020B0604020202020204" pitchFamily="34" charset="0"/>
                <a:cs typeface="Arial" panose="020B0604020202020204" pitchFamily="34" charset="0"/>
                <a:sym typeface="+mn-ea"/>
              </a:rPr>
              <a:t>...</a:t>
            </a:r>
            <a:r>
              <a:rPr lang="en-US" sz="1400" b="1">
                <a:solidFill>
                  <a:schemeClr val="accent1">
                    <a:lumMod val="50000"/>
                  </a:schemeClr>
                </a:solidFill>
                <a:latin typeface="Arial" panose="020B0604020202020204" pitchFamily="34" charset="0"/>
                <a:cs typeface="Arial" panose="020B0604020202020204" pitchFamily="34" charset="0"/>
                <a:sym typeface="+mn-ea"/>
              </a:rPr>
              <a:t> lost sales, thus poor service and unsatisfied customers!</a:t>
            </a:r>
            <a:endParaRPr lang="en-US" sz="1400" b="1">
              <a:solidFill>
                <a:schemeClr val="accent1">
                  <a:lumMod val="50000"/>
                </a:schemeClr>
              </a:solidFill>
              <a:latin typeface="Arial" panose="020B0604020202020204" pitchFamily="34" charset="0"/>
              <a:cs typeface="Arial" panose="020B0604020202020204" pitchFamily="34" charset="0"/>
              <a:sym typeface="+mn-ea"/>
            </a:endParaRPr>
          </a:p>
          <a:p>
            <a:pPr lvl="8"/>
            <a:endParaRPr lang="en-US" sz="1400" b="1">
              <a:solidFill>
                <a:srgbClr val="C00000"/>
              </a:solidFill>
              <a:latin typeface="Arial" panose="020B0604020202020204" pitchFamily="34" charset="0"/>
              <a:cs typeface="Arial" panose="020B0604020202020204" pitchFamily="34" charset="0"/>
            </a:endParaRPr>
          </a:p>
          <a:p>
            <a:pPr lvl="8"/>
            <a:r>
              <a:rPr lang="en-US" sz="1400" b="1">
                <a:solidFill>
                  <a:schemeClr val="bg1"/>
                </a:solidFill>
                <a:latin typeface="Arial" panose="020B0604020202020204" pitchFamily="34" charset="0"/>
                <a:cs typeface="Arial" panose="020B0604020202020204" pitchFamily="34" charset="0"/>
                <a:sym typeface="+mn-ea"/>
              </a:rPr>
              <a:t>Or</a:t>
            </a:r>
            <a:endParaRPr lang="en-US" sz="1400" b="1">
              <a:solidFill>
                <a:schemeClr val="bg1"/>
              </a:solidFill>
              <a:latin typeface="Arial" panose="020B0604020202020204" pitchFamily="34" charset="0"/>
              <a:cs typeface="Arial" panose="020B0604020202020204" pitchFamily="34" charset="0"/>
              <a:sym typeface="+mn-ea"/>
            </a:endParaRPr>
          </a:p>
          <a:p>
            <a:pPr lvl="8"/>
            <a:endParaRPr lang="en-US" sz="1400" b="1">
              <a:solidFill>
                <a:schemeClr val="bg1"/>
              </a:solidFill>
              <a:latin typeface="Arial" panose="020B0604020202020204" pitchFamily="34" charset="0"/>
              <a:cs typeface="Arial" panose="020B0604020202020204" pitchFamily="34" charset="0"/>
            </a:endParaRPr>
          </a:p>
          <a:p>
            <a:pPr lvl="8"/>
            <a:r>
              <a:rPr lang="en-US" sz="1400" b="1">
                <a:solidFill>
                  <a:schemeClr val="bg1"/>
                </a:solidFill>
                <a:latin typeface="Arial" panose="020B0604020202020204" pitchFamily="34" charset="0"/>
                <a:cs typeface="Arial" panose="020B0604020202020204" pitchFamily="34" charset="0"/>
                <a:sym typeface="+mn-ea"/>
              </a:rPr>
              <a:t>...</a:t>
            </a:r>
            <a:r>
              <a:rPr lang="en-US" sz="1400" b="1">
                <a:solidFill>
                  <a:schemeClr val="accent1">
                    <a:lumMod val="50000"/>
                  </a:schemeClr>
                </a:solidFill>
                <a:latin typeface="Arial" panose="020B0604020202020204" pitchFamily="34" charset="0"/>
                <a:cs typeface="Arial" panose="020B0604020202020204" pitchFamily="34" charset="0"/>
                <a:sym typeface="+mn-ea"/>
              </a:rPr>
              <a:t> products left in shelves, thus high inventory and logistics costs!</a:t>
            </a:r>
            <a:endParaRPr lang="en-US" sz="1400" b="1">
              <a:solidFill>
                <a:schemeClr val="accent1">
                  <a:lumMod val="50000"/>
                </a:schemeClr>
              </a:solidFill>
              <a:latin typeface="Arial" panose="020B0604020202020204" pitchFamily="34" charset="0"/>
              <a:cs typeface="Arial" panose="020B0604020202020204" pitchFamily="34" charset="0"/>
            </a:endParaRPr>
          </a:p>
          <a:p>
            <a:pPr lvl="8"/>
            <a:endParaRPr lang="en-US" sz="1400" b="1">
              <a:solidFill>
                <a:schemeClr val="accent1">
                  <a:lumMod val="50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26" name="Text Box 25"/>
          <p:cNvSpPr txBox="1"/>
          <p:nvPr/>
        </p:nvSpPr>
        <p:spPr>
          <a:xfrm>
            <a:off x="0" y="26035"/>
            <a:ext cx="5904865"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3 AFA—Applied Forecasting Analytics Process</a:t>
            </a:r>
            <a:endParaRPr lang="en-US" sz="1600" b="1">
              <a:solidFill>
                <a:schemeClr val="bg1"/>
              </a:solidFill>
              <a:latin typeface="Arial" panose="020B0604020202020204" pitchFamily="34" charset="0"/>
              <a:cs typeface="Arial" panose="020B0604020202020204" pitchFamily="34" charset="0"/>
            </a:endParaRPr>
          </a:p>
        </p:txBody>
      </p:sp>
      <p:pic>
        <p:nvPicPr>
          <p:cNvPr id="35" name="图片 2" descr="32313534313136373b32313534313134383bb7a2cfd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78613" y="26076"/>
            <a:ext cx="236758" cy="236758"/>
          </a:xfrm>
          <a:prstGeom prst="rect">
            <a:avLst/>
          </a:prstGeom>
        </p:spPr>
      </p:pic>
      <p:sp>
        <p:nvSpPr>
          <p:cNvPr id="36" name="Text Box 35"/>
          <p:cNvSpPr txBox="1"/>
          <p:nvPr/>
        </p:nvSpPr>
        <p:spPr>
          <a:xfrm>
            <a:off x="232410" y="363220"/>
            <a:ext cx="8394065" cy="2799715"/>
          </a:xfrm>
          <a:prstGeom prst="rect">
            <a:avLst/>
          </a:prstGeom>
          <a:noFill/>
        </p:spPr>
        <p:txBody>
          <a:bodyPr wrap="square" rtlCol="0" anchor="t">
            <a:spAutoFit/>
          </a:bodyPr>
          <a:p>
            <a:r>
              <a:rPr lang="en-US" sz="1600" b="1">
                <a:solidFill>
                  <a:schemeClr val="bg1"/>
                </a:solidFill>
              </a:rPr>
              <a:t>Forecasting in business is performed at an operational, tactical, and strategic level:</a:t>
            </a:r>
            <a:endParaRPr lang="en-US" sz="1600" b="1">
              <a:solidFill>
                <a:schemeClr val="bg1"/>
              </a:solidFill>
            </a:endParaRPr>
          </a:p>
          <a:p>
            <a:r>
              <a:rPr lang="en-US" sz="1600" b="1">
                <a:solidFill>
                  <a:schemeClr val="bg1"/>
                </a:solidFill>
              </a:rPr>
              <a:t>• At the operational level—where the focus of this chapter is, we are mostly</a:t>
            </a:r>
            <a:endParaRPr lang="en-US" sz="1600" b="1">
              <a:solidFill>
                <a:schemeClr val="bg1"/>
              </a:solidFill>
            </a:endParaRPr>
          </a:p>
          <a:p>
            <a:r>
              <a:rPr lang="en-US" sz="1600" b="1">
                <a:solidFill>
                  <a:schemeClr val="bg1"/>
                </a:solidFill>
              </a:rPr>
              <a:t>interested in being “roughly right within the limited available time,” given in</a:t>
            </a:r>
            <a:endParaRPr lang="en-US" sz="1600" b="1">
              <a:solidFill>
                <a:schemeClr val="bg1"/>
              </a:solidFill>
            </a:endParaRPr>
          </a:p>
          <a:p>
            <a:r>
              <a:rPr lang="en-US" sz="1600" b="1">
                <a:solidFill>
                  <a:schemeClr val="bg1"/>
                </a:solidFill>
              </a:rPr>
              <a:t>order to prepare the forecasts. This involves short-term forecasting tasks; real_x0002_life applications are usually a few weeks/months ahead. For some category of</a:t>
            </a:r>
            <a:endParaRPr lang="en-US" sz="1600" b="1">
              <a:solidFill>
                <a:schemeClr val="bg1"/>
              </a:solidFill>
            </a:endParaRPr>
          </a:p>
          <a:p>
            <a:r>
              <a:rPr lang="en-US" sz="1600" b="1">
                <a:solidFill>
                  <a:schemeClr val="bg1"/>
                </a:solidFill>
              </a:rPr>
              <a:t>products (e.g., dairy) we may even need more frequent forecasts (every day or</a:t>
            </a:r>
            <a:endParaRPr lang="en-US" sz="1600" b="1">
              <a:solidFill>
                <a:schemeClr val="bg1"/>
              </a:solidFill>
            </a:endParaRPr>
          </a:p>
          <a:p>
            <a:r>
              <a:rPr lang="en-US" sz="1600" b="1">
                <a:solidFill>
                  <a:schemeClr val="bg1"/>
                </a:solidFill>
              </a:rPr>
              <a:t>every other day).</a:t>
            </a:r>
            <a:endParaRPr lang="en-US" sz="1600" b="1">
              <a:solidFill>
                <a:schemeClr val="bg1"/>
              </a:solidFill>
            </a:endParaRPr>
          </a:p>
          <a:p>
            <a:r>
              <a:rPr lang="en-US" sz="1600" b="1">
                <a:solidFill>
                  <a:schemeClr val="bg1"/>
                </a:solidFill>
              </a:rPr>
              <a:t>• Tactical forecasting involves short- to mid-term forecasting, usually 3–12 months</a:t>
            </a:r>
            <a:endParaRPr lang="en-US" sz="1600" b="1">
              <a:solidFill>
                <a:schemeClr val="bg1"/>
              </a:solidFill>
            </a:endParaRPr>
          </a:p>
          <a:p>
            <a:r>
              <a:rPr lang="en-US" sz="1600" b="1">
                <a:solidFill>
                  <a:schemeClr val="bg1"/>
                </a:solidFill>
              </a:rPr>
              <a:t>ahead. Cumulative and individual point forecasts are needed for this period, as</a:t>
            </a:r>
            <a:endParaRPr lang="en-US" sz="1600" b="1">
              <a:solidFill>
                <a:schemeClr val="bg1"/>
              </a:solidFill>
            </a:endParaRPr>
          </a:p>
          <a:p>
            <a:r>
              <a:rPr lang="en-US" sz="1600" b="1">
                <a:solidFill>
                  <a:schemeClr val="bg1"/>
                </a:solidFill>
              </a:rPr>
              <a:t>well as, we would incorporate the effect of forthcoming events like promotions</a:t>
            </a:r>
            <a:endParaRPr lang="en-US" sz="1600" b="1">
              <a:solidFill>
                <a:schemeClr val="bg1"/>
              </a:solidFill>
            </a:endParaRPr>
          </a:p>
          <a:p>
            <a:r>
              <a:rPr lang="en-US" sz="1600" b="1">
                <a:solidFill>
                  <a:schemeClr val="bg1"/>
                </a:solidFill>
              </a:rPr>
              <a:t>and supply interruptions.</a:t>
            </a:r>
            <a:endParaRPr lang="en-US" sz="1600" b="1">
              <a:solidFill>
                <a:schemeClr val="bg1"/>
              </a:solidFill>
            </a:endParaRPr>
          </a:p>
        </p:txBody>
      </p:sp>
      <p:pic>
        <p:nvPicPr>
          <p:cNvPr id="37" name="Picture 36"/>
          <p:cNvPicPr>
            <a:picLocks noChangeAspect="1"/>
          </p:cNvPicPr>
          <p:nvPr/>
        </p:nvPicPr>
        <p:blipFill>
          <a:blip r:embed="rId4"/>
          <a:stretch>
            <a:fillRect/>
          </a:stretch>
        </p:blipFill>
        <p:spPr>
          <a:xfrm>
            <a:off x="1572895" y="3467100"/>
            <a:ext cx="7053580" cy="1593215"/>
          </a:xfrm>
          <a:prstGeom prst="rect">
            <a:avLst/>
          </a:prstGeom>
        </p:spPr>
      </p:pic>
      <p:sp>
        <p:nvSpPr>
          <p:cNvPr id="38" name="矩形 20"/>
          <p:cNvSpPr/>
          <p:nvPr/>
        </p:nvSpPr>
        <p:spPr>
          <a:xfrm rot="5400000">
            <a:off x="4218305" y="643255"/>
            <a:ext cx="1784350" cy="721677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pic>
        <p:nvPicPr>
          <p:cNvPr id="2" name="Picture 1"/>
          <p:cNvPicPr>
            <a:picLocks noChangeAspect="1"/>
          </p:cNvPicPr>
          <p:nvPr/>
        </p:nvPicPr>
        <p:blipFill>
          <a:blip r:embed="rId2"/>
          <a:stretch>
            <a:fillRect/>
          </a:stretch>
        </p:blipFill>
        <p:spPr>
          <a:xfrm>
            <a:off x="1985645" y="262890"/>
            <a:ext cx="5622925" cy="3295650"/>
          </a:xfrm>
          <a:prstGeom prst="rect">
            <a:avLst/>
          </a:prstGeom>
        </p:spPr>
      </p:pic>
      <p:sp>
        <p:nvSpPr>
          <p:cNvPr id="3" name="Text Box 2"/>
          <p:cNvSpPr txBox="1"/>
          <p:nvPr/>
        </p:nvSpPr>
        <p:spPr>
          <a:xfrm>
            <a:off x="531495" y="3720465"/>
            <a:ext cx="8270875" cy="107632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 At the strategic level we usually look into forecasting horizons that go beyond a</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year and involve the impact of rare events (like major international crises as the</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recent one regarding energy prices and the global credit system), new product</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development, product withdrawals, capacity amendments, and scenario planning.</a:t>
            </a:r>
            <a:endParaRPr lang="en-US" sz="1600" b="1">
              <a:solidFill>
                <a:schemeClr val="bg1"/>
              </a:solidFill>
              <a:latin typeface="Arial" panose="020B0604020202020204" pitchFamily="34" charset="0"/>
              <a:cs typeface="Arial" panose="020B0604020202020204" pitchFamily="34" charset="0"/>
            </a:endParaRPr>
          </a:p>
        </p:txBody>
      </p:sp>
      <p:sp>
        <p:nvSpPr>
          <p:cNvPr id="5" name="矩形 20"/>
          <p:cNvSpPr/>
          <p:nvPr/>
        </p:nvSpPr>
        <p:spPr>
          <a:xfrm rot="5400000">
            <a:off x="3037840" y="-1030605"/>
            <a:ext cx="3528695" cy="585343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6" name="Text Box 5"/>
          <p:cNvSpPr txBox="1"/>
          <p:nvPr/>
        </p:nvSpPr>
        <p:spPr>
          <a:xfrm>
            <a:off x="133985" y="127635"/>
            <a:ext cx="9747885" cy="5015865"/>
          </a:xfrm>
          <a:prstGeom prst="rect">
            <a:avLst/>
          </a:prstGeom>
          <a:noFill/>
        </p:spPr>
        <p:txBody>
          <a:bodyPr wrap="square" rtlCol="0" anchor="t">
            <a:spAutoFit/>
          </a:bodyPr>
          <a:p>
            <a:r>
              <a:rPr lang="en-US" sz="1600">
                <a:solidFill>
                  <a:schemeClr val="bg1"/>
                </a:solidFill>
              </a:rPr>
              <a:t>The aforementioned </a:t>
            </a:r>
            <a:r>
              <a:rPr lang="en-US" sz="1600" i="1">
                <a:solidFill>
                  <a:schemeClr val="bg1"/>
                </a:solidFill>
              </a:rPr>
              <a:t>forecasting horizons</a:t>
            </a:r>
            <a:r>
              <a:rPr lang="en-US" sz="1600">
                <a:solidFill>
                  <a:schemeClr val="bg1"/>
                </a:solidFill>
              </a:rPr>
              <a:t> are only indicative, and often met in</a:t>
            </a:r>
            <a:endParaRPr lang="en-US" sz="1600">
              <a:solidFill>
                <a:schemeClr val="bg1"/>
              </a:solidFill>
            </a:endParaRPr>
          </a:p>
          <a:p>
            <a:r>
              <a:rPr lang="en-US" sz="1600">
                <a:solidFill>
                  <a:schemeClr val="bg1"/>
                </a:solidFill>
              </a:rPr>
              <a:t>supply chain forecasting. There are many forecasting applications where a strategic</a:t>
            </a:r>
            <a:endParaRPr lang="en-US" sz="1600">
              <a:solidFill>
                <a:schemeClr val="bg1"/>
              </a:solidFill>
            </a:endParaRPr>
          </a:p>
          <a:p>
            <a:r>
              <a:rPr lang="en-US" sz="1600">
                <a:solidFill>
                  <a:schemeClr val="bg1"/>
                </a:solidFill>
              </a:rPr>
              <a:t>forecast is just for a few months ahead! So, in order to avoid any confusion, we</a:t>
            </a:r>
            <a:endParaRPr lang="en-US" sz="1600">
              <a:solidFill>
                <a:schemeClr val="bg1"/>
              </a:solidFill>
            </a:endParaRPr>
          </a:p>
          <a:p>
            <a:r>
              <a:rPr lang="en-US" sz="1600">
                <a:solidFill>
                  <a:schemeClr val="bg1"/>
                </a:solidFill>
              </a:rPr>
              <a:t>use the terms: “forecast for x steps ahead” or “forecast for x periods ahead”, without</a:t>
            </a:r>
            <a:endParaRPr lang="en-US" sz="1600">
              <a:solidFill>
                <a:schemeClr val="bg1"/>
              </a:solidFill>
            </a:endParaRPr>
          </a:p>
          <a:p>
            <a:r>
              <a:rPr lang="en-US" sz="1600">
                <a:solidFill>
                  <a:schemeClr val="bg1"/>
                </a:solidFill>
              </a:rPr>
              <a:t>specifying what steps/periods stand for. These steps could be anything from minutes</a:t>
            </a:r>
            <a:endParaRPr lang="en-US" sz="1600">
              <a:solidFill>
                <a:schemeClr val="bg1"/>
              </a:solidFill>
            </a:endParaRPr>
          </a:p>
          <a:p>
            <a:r>
              <a:rPr lang="en-US" sz="1600">
                <a:solidFill>
                  <a:schemeClr val="bg1"/>
                </a:solidFill>
              </a:rPr>
              <a:t>to years depending on the application area. Typically short-term forecasting involves</a:t>
            </a:r>
            <a:endParaRPr lang="en-US" sz="1600">
              <a:solidFill>
                <a:schemeClr val="bg1"/>
              </a:solidFill>
            </a:endParaRPr>
          </a:p>
          <a:p>
            <a:r>
              <a:rPr lang="en-US" sz="1600">
                <a:solidFill>
                  <a:schemeClr val="bg1"/>
                </a:solidFill>
              </a:rPr>
              <a:t>1–3 steps ahead; medium-term or mid-term is for 4–12 steps ahead; and long-term</a:t>
            </a:r>
            <a:endParaRPr lang="en-US" sz="1600">
              <a:solidFill>
                <a:schemeClr val="bg1"/>
              </a:solidFill>
            </a:endParaRPr>
          </a:p>
          <a:p>
            <a:r>
              <a:rPr lang="en-US" sz="1600">
                <a:solidFill>
                  <a:schemeClr val="bg1"/>
                </a:solidFill>
              </a:rPr>
              <a:t>anything over 12 steps ahead</a:t>
            </a:r>
            <a:endParaRPr lang="en-US" sz="1600">
              <a:solidFill>
                <a:schemeClr val="bg1"/>
              </a:solidFill>
            </a:endParaRPr>
          </a:p>
          <a:p>
            <a:endParaRPr lang="en-US" sz="1600">
              <a:solidFill>
                <a:schemeClr val="bg1"/>
              </a:solidFill>
            </a:endParaRPr>
          </a:p>
          <a:p>
            <a:r>
              <a:rPr lang="en-US" sz="1600">
                <a:solidFill>
                  <a:schemeClr val="bg1"/>
                </a:solidFill>
              </a:rPr>
              <a:t>This chapter proposes a simple seven-step forecasting process tailored for oper_x0002_ational forecasting tasks. This process is illustrated in Fig. 12.8, and is abbreviated</a:t>
            </a:r>
            <a:endParaRPr lang="en-US" sz="1600">
              <a:solidFill>
                <a:schemeClr val="bg1"/>
              </a:solidFill>
            </a:endParaRPr>
          </a:p>
          <a:p>
            <a:r>
              <a:rPr lang="en-US" sz="1600">
                <a:solidFill>
                  <a:schemeClr val="bg1"/>
                </a:solidFill>
              </a:rPr>
              <a:t>as “</a:t>
            </a:r>
            <a:r>
              <a:rPr lang="en-US" sz="1600" i="1">
                <a:solidFill>
                  <a:schemeClr val="bg1"/>
                </a:solidFill>
              </a:rPr>
              <a:t>AFA forecasting process</a:t>
            </a:r>
            <a:r>
              <a:rPr lang="en-US" sz="1600">
                <a:solidFill>
                  <a:schemeClr val="bg1"/>
                </a:solidFill>
              </a:rPr>
              <a:t>” or just AFA for short.</a:t>
            </a:r>
            <a:endParaRPr lang="en-US" sz="1600">
              <a:solidFill>
                <a:schemeClr val="bg1"/>
              </a:solidFill>
            </a:endParaRPr>
          </a:p>
          <a:p>
            <a:endParaRPr lang="en-US" sz="1600">
              <a:solidFill>
                <a:schemeClr val="bg1"/>
              </a:solidFill>
            </a:endParaRPr>
          </a:p>
          <a:p>
            <a:r>
              <a:rPr lang="en-US" sz="1600">
                <a:solidFill>
                  <a:schemeClr val="bg1"/>
                </a:solidFill>
              </a:rPr>
              <a:t>AFA provides detailed guidance on how to prepare operational forecasts for a</a:t>
            </a:r>
            <a:endParaRPr lang="en-US" sz="1600">
              <a:solidFill>
                <a:schemeClr val="bg1"/>
              </a:solidFill>
            </a:endParaRPr>
          </a:p>
          <a:p>
            <a:r>
              <a:rPr lang="en-US" sz="1600">
                <a:solidFill>
                  <a:schemeClr val="bg1"/>
                </a:solidFill>
              </a:rPr>
              <a:t>single product. This process should be:</a:t>
            </a:r>
            <a:endParaRPr lang="en-US" sz="1600">
              <a:solidFill>
                <a:schemeClr val="bg1"/>
              </a:solidFill>
            </a:endParaRPr>
          </a:p>
          <a:p>
            <a:r>
              <a:rPr lang="en-US" sz="1600">
                <a:solidFill>
                  <a:schemeClr val="bg1"/>
                </a:solidFill>
              </a:rPr>
              <a:t>(a) Repeated for every product in your inventory, and</a:t>
            </a:r>
            <a:endParaRPr lang="en-US" sz="1600">
              <a:solidFill>
                <a:schemeClr val="bg1"/>
              </a:solidFill>
            </a:endParaRPr>
          </a:p>
          <a:p>
            <a:r>
              <a:rPr lang="en-US" sz="1600">
                <a:solidFill>
                  <a:schemeClr val="bg1"/>
                </a:solidFill>
              </a:rPr>
              <a:t>(b) Rerun each time new demand/sales data becomes available.</a:t>
            </a:r>
            <a:endParaRPr lang="en-US" sz="1600">
              <a:solidFill>
                <a:schemeClr val="bg1"/>
              </a:solidFill>
            </a:endParaRPr>
          </a:p>
          <a:p>
            <a:endParaRPr lang="en-US" sz="1600">
              <a:solidFill>
                <a:schemeClr val="bg1"/>
              </a:solidFill>
            </a:endParaRPr>
          </a:p>
          <a:p>
            <a:r>
              <a:rPr lang="en-US" sz="1600">
                <a:solidFill>
                  <a:schemeClr val="bg1"/>
                </a:solidFill>
              </a:rPr>
              <a:t>Thus, if we observe our inventory of 100 products on a monthly basis, we should</a:t>
            </a:r>
            <a:endParaRPr lang="en-US" sz="1600">
              <a:solidFill>
                <a:schemeClr val="bg1"/>
              </a:solidFill>
            </a:endParaRPr>
          </a:p>
          <a:p>
            <a:r>
              <a:rPr lang="en-US" sz="1600">
                <a:solidFill>
                  <a:schemeClr val="bg1"/>
                </a:solidFill>
              </a:rPr>
              <a:t>run AFA every month for each of the hundred products we manage.</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5" name="矩形 20"/>
          <p:cNvSpPr/>
          <p:nvPr/>
        </p:nvSpPr>
        <p:spPr>
          <a:xfrm rot="5400000">
            <a:off x="3056255" y="-1112520"/>
            <a:ext cx="3491865" cy="585343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6" name="Picture 5"/>
          <p:cNvPicPr>
            <a:picLocks noChangeAspect="1"/>
          </p:cNvPicPr>
          <p:nvPr/>
        </p:nvPicPr>
        <p:blipFill>
          <a:blip r:embed="rId2"/>
          <a:stretch>
            <a:fillRect/>
          </a:stretch>
        </p:blipFill>
        <p:spPr>
          <a:xfrm>
            <a:off x="1966595" y="142875"/>
            <a:ext cx="5669915" cy="3316605"/>
          </a:xfrm>
          <a:prstGeom prst="rect">
            <a:avLst/>
          </a:prstGeom>
        </p:spPr>
      </p:pic>
      <p:sp>
        <p:nvSpPr>
          <p:cNvPr id="7" name="Text Box 6"/>
          <p:cNvSpPr txBox="1"/>
          <p:nvPr/>
        </p:nvSpPr>
        <p:spPr>
          <a:xfrm>
            <a:off x="1123950" y="3593465"/>
            <a:ext cx="10536555" cy="1568450"/>
          </a:xfrm>
          <a:prstGeom prst="rect">
            <a:avLst/>
          </a:prstGeom>
          <a:noFill/>
        </p:spPr>
        <p:txBody>
          <a:bodyPr wrap="square" rtlCol="0" anchor="t">
            <a:spAutoFit/>
          </a:bodyPr>
          <a:p>
            <a:r>
              <a:rPr lang="en-US" sz="1200">
                <a:solidFill>
                  <a:schemeClr val="bg1"/>
                </a:solidFill>
              </a:rPr>
              <a:t>Let us start decoding what these boxes stand for; there is one box for each of the</a:t>
            </a:r>
            <a:endParaRPr lang="en-US" sz="1200">
              <a:solidFill>
                <a:schemeClr val="bg1"/>
              </a:solidFill>
            </a:endParaRPr>
          </a:p>
          <a:p>
            <a:r>
              <a:rPr lang="en-US" sz="1200">
                <a:solidFill>
                  <a:schemeClr val="bg1"/>
                </a:solidFill>
              </a:rPr>
              <a:t>seven steps of the AFA process. The upper three form the preprocessing phase, the</a:t>
            </a:r>
            <a:endParaRPr lang="en-US" sz="1200">
              <a:solidFill>
                <a:schemeClr val="bg1"/>
              </a:solidFill>
            </a:endParaRPr>
          </a:p>
          <a:p>
            <a:r>
              <a:rPr lang="en-US" sz="1200">
                <a:solidFill>
                  <a:schemeClr val="bg1"/>
                </a:solidFill>
              </a:rPr>
              <a:t>one in the middle the main-forecasting-task, and the latter three the post-processing</a:t>
            </a:r>
            <a:endParaRPr lang="en-US" sz="1200">
              <a:solidFill>
                <a:schemeClr val="bg1"/>
              </a:solidFill>
            </a:endParaRPr>
          </a:p>
          <a:p>
            <a:r>
              <a:rPr lang="en-US" sz="1200">
                <a:solidFill>
                  <a:schemeClr val="bg1"/>
                </a:solidFill>
              </a:rPr>
              <a:t>phase.</a:t>
            </a:r>
            <a:endParaRPr lang="en-US" sz="1200">
              <a:solidFill>
                <a:schemeClr val="bg1"/>
              </a:solidFill>
            </a:endParaRPr>
          </a:p>
          <a:p>
            <a:r>
              <a:rPr lang="en-US" sz="1200">
                <a:solidFill>
                  <a:schemeClr val="bg1"/>
                </a:solidFill>
              </a:rPr>
              <a:t>It looks like a typical Black-Box approach.14 However, we believe it is more like</a:t>
            </a:r>
            <a:endParaRPr lang="en-US" sz="1200">
              <a:solidFill>
                <a:schemeClr val="bg1"/>
              </a:solidFill>
            </a:endParaRPr>
          </a:p>
          <a:p>
            <a:r>
              <a:rPr lang="en-US" sz="1200">
                <a:solidFill>
                  <a:schemeClr val="bg1"/>
                </a:solidFill>
              </a:rPr>
              <a:t>a “Grey-Box” approach! A situation where you will be able to understand most of</a:t>
            </a:r>
            <a:endParaRPr lang="en-US" sz="1200">
              <a:solidFill>
                <a:schemeClr val="bg1"/>
              </a:solidFill>
            </a:endParaRPr>
          </a:p>
          <a:p>
            <a:r>
              <a:rPr lang="en-US" sz="1200">
                <a:solidFill>
                  <a:schemeClr val="bg1"/>
                </a:solidFill>
              </a:rPr>
              <a:t>the things that are happening throughout AFA, however rely on automated tools to</a:t>
            </a:r>
            <a:endParaRPr lang="en-US" sz="1200">
              <a:solidFill>
                <a:schemeClr val="bg1"/>
              </a:solidFill>
            </a:endParaRPr>
          </a:p>
          <a:p>
            <a:r>
              <a:rPr lang="en-US" sz="1200">
                <a:solidFill>
                  <a:schemeClr val="bg1"/>
                </a:solidFill>
              </a:rPr>
              <a:t>deliver for you!</a:t>
            </a:r>
            <a:endParaRPr lang="en-US" sz="12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Text Box 6"/>
          <p:cNvSpPr txBox="1"/>
          <p:nvPr/>
        </p:nvSpPr>
        <p:spPr>
          <a:xfrm>
            <a:off x="1774825" y="56515"/>
            <a:ext cx="5257165" cy="306705"/>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Let us explore the AFA process as illustrated in Fig. 12.8:</a:t>
            </a:r>
            <a:endParaRPr lang="en-US" sz="1400" b="1">
              <a:solidFill>
                <a:schemeClr val="bg1"/>
              </a:solidFill>
              <a:latin typeface="Arial" panose="020B0604020202020204" pitchFamily="34" charset="0"/>
              <a:cs typeface="Arial" panose="020B0604020202020204" pitchFamily="34" charset="0"/>
            </a:endParaRPr>
          </a:p>
        </p:txBody>
      </p:sp>
      <p:sp>
        <p:nvSpPr>
          <p:cNvPr id="8" name="Text Box 7"/>
          <p:cNvSpPr txBox="1"/>
          <p:nvPr/>
        </p:nvSpPr>
        <p:spPr>
          <a:xfrm>
            <a:off x="157480" y="363220"/>
            <a:ext cx="9182100" cy="4615815"/>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 First Box: the BAD things...</a:t>
            </a:r>
            <a:endParaRPr lang="en-US" sz="1400" b="1">
              <a:solidFill>
                <a:schemeClr val="bg1"/>
              </a:solidFill>
              <a:latin typeface="Arial" panose="020B0604020202020204" pitchFamily="34" charset="0"/>
              <a:cs typeface="Arial" panose="020B0604020202020204" pitchFamily="34" charset="0"/>
            </a:endParaRPr>
          </a:p>
          <a:p>
            <a:r>
              <a:rPr lang="en-US" sz="1400">
                <a:solidFill>
                  <a:schemeClr val="bg1"/>
                </a:solidFill>
              </a:rPr>
              <a:t>Each single time series comes with a number of problems. Some of these</a:t>
            </a:r>
            <a:endParaRPr lang="en-US" sz="1400">
              <a:solidFill>
                <a:schemeClr val="bg1"/>
              </a:solidFill>
            </a:endParaRPr>
          </a:p>
          <a:p>
            <a:r>
              <a:rPr lang="en-US" sz="1400">
                <a:solidFill>
                  <a:schemeClr val="bg1"/>
                </a:solidFill>
              </a:rPr>
              <a:t>are dead-obvious but some are well hidden. To cut the long story short, we</a:t>
            </a:r>
            <a:endParaRPr lang="en-US" sz="1400">
              <a:solidFill>
                <a:schemeClr val="bg1"/>
              </a:solidFill>
            </a:endParaRPr>
          </a:p>
          <a:p>
            <a:r>
              <a:rPr lang="en-US" sz="1400">
                <a:solidFill>
                  <a:schemeClr val="bg1"/>
                </a:solidFill>
              </a:rPr>
              <a:t>must deal with all these “bad things” and prepare a series with no missing</a:t>
            </a:r>
            <a:endParaRPr lang="en-US" sz="1400">
              <a:solidFill>
                <a:schemeClr val="bg1"/>
              </a:solidFill>
            </a:endParaRPr>
          </a:p>
          <a:p>
            <a:r>
              <a:rPr lang="en-US" sz="1400">
                <a:solidFill>
                  <a:schemeClr val="bg1"/>
                </a:solidFill>
              </a:rPr>
              <a:t>values, no extremely low/high values (outliers), no level or trend shifts; this</a:t>
            </a:r>
            <a:endParaRPr lang="en-US" sz="1400">
              <a:solidFill>
                <a:schemeClr val="bg1"/>
              </a:solidFill>
            </a:endParaRPr>
          </a:p>
          <a:p>
            <a:r>
              <a:rPr lang="en-US" sz="1400">
                <a:solidFill>
                  <a:schemeClr val="bg1"/>
                </a:solidFill>
              </a:rPr>
              <a:t>would involve automated detection algorithms for such problems and suggested</a:t>
            </a:r>
            <a:endParaRPr lang="en-US" sz="1400">
              <a:solidFill>
                <a:schemeClr val="bg1"/>
              </a:solidFill>
            </a:endParaRPr>
          </a:p>
          <a:p>
            <a:r>
              <a:rPr lang="en-US" sz="1400">
                <a:solidFill>
                  <a:schemeClr val="bg1"/>
                </a:solidFill>
              </a:rPr>
              <a:t>solutions in order to adjust the original series into new series, filtered for all the</a:t>
            </a:r>
            <a:endParaRPr lang="en-US" sz="1400">
              <a:solidFill>
                <a:schemeClr val="bg1"/>
              </a:solidFill>
            </a:endParaRPr>
          </a:p>
          <a:p>
            <a:r>
              <a:rPr lang="en-US" sz="1400">
                <a:solidFill>
                  <a:schemeClr val="bg1"/>
                </a:solidFill>
              </a:rPr>
              <a:t>aforementioned problems.</a:t>
            </a:r>
            <a:endParaRPr lang="en-US" sz="1400">
              <a:solidFill>
                <a:schemeClr val="bg1"/>
              </a:solidFill>
            </a:endParaRPr>
          </a:p>
          <a:p>
            <a:endParaRPr lang="en-US" sz="1400">
              <a:solidFill>
                <a:schemeClr val="bg1"/>
              </a:solidFill>
            </a:endParaRPr>
          </a:p>
          <a:p>
            <a:r>
              <a:rPr lang="en-US" sz="1400" b="1">
                <a:solidFill>
                  <a:schemeClr val="bg1"/>
                </a:solidFill>
                <a:latin typeface="Arial" panose="020B0604020202020204" pitchFamily="34" charset="0"/>
                <a:cs typeface="Arial" panose="020B0604020202020204" pitchFamily="34" charset="0"/>
              </a:rPr>
              <a:t>• Second Box: the GOOD things...</a:t>
            </a:r>
            <a:endParaRPr lang="en-US" sz="1400" b="1">
              <a:solidFill>
                <a:schemeClr val="bg1"/>
              </a:solidFill>
              <a:latin typeface="Arial" panose="020B0604020202020204" pitchFamily="34" charset="0"/>
              <a:cs typeface="Arial" panose="020B0604020202020204" pitchFamily="34" charset="0"/>
            </a:endParaRPr>
          </a:p>
          <a:p>
            <a:r>
              <a:rPr lang="en-US" sz="1400">
                <a:solidFill>
                  <a:schemeClr val="bg1"/>
                </a:solidFill>
              </a:rPr>
              <a:t>In time-series forecasting it is often very difficult to tell good things from bad</a:t>
            </a:r>
            <a:endParaRPr lang="en-US" sz="1400">
              <a:solidFill>
                <a:schemeClr val="bg1"/>
              </a:solidFill>
            </a:endParaRPr>
          </a:p>
          <a:p>
            <a:r>
              <a:rPr lang="en-US" sz="1400">
                <a:solidFill>
                  <a:schemeClr val="bg1"/>
                </a:solidFill>
              </a:rPr>
              <a:t>ones ... just like in real life! A ‘good thing’ in a time series is a special event</a:t>
            </a:r>
            <a:endParaRPr lang="en-US" sz="1400">
              <a:solidFill>
                <a:schemeClr val="bg1"/>
              </a:solidFill>
            </a:endParaRPr>
          </a:p>
          <a:p>
            <a:r>
              <a:rPr lang="en-US" sz="1400">
                <a:solidFill>
                  <a:schemeClr val="bg1"/>
                </a:solidFill>
              </a:rPr>
              <a:t>(SE), often termed in literature as irregular, infrequent or rare event; it could be a</a:t>
            </a:r>
            <a:endParaRPr lang="en-US" sz="1400">
              <a:solidFill>
                <a:schemeClr val="bg1"/>
              </a:solidFill>
            </a:endParaRPr>
          </a:p>
          <a:p>
            <a:r>
              <a:rPr lang="en-US" sz="1400">
                <a:solidFill>
                  <a:schemeClr val="bg1"/>
                </a:solidFill>
              </a:rPr>
              <a:t>promotion, a production interruption, news, regulation, etc., in general anything</a:t>
            </a:r>
            <a:endParaRPr lang="en-US" sz="1400">
              <a:solidFill>
                <a:schemeClr val="bg1"/>
              </a:solidFill>
            </a:endParaRPr>
          </a:p>
          <a:p>
            <a:r>
              <a:rPr lang="en-US" sz="1400">
                <a:solidFill>
                  <a:schemeClr val="bg1"/>
                </a:solidFill>
              </a:rPr>
              <a:t>that could make demand deviate substantially from regular levels! But why is</a:t>
            </a:r>
            <a:endParaRPr lang="en-US" sz="1400">
              <a:solidFill>
                <a:schemeClr val="bg1"/>
              </a:solidFill>
            </a:endParaRPr>
          </a:p>
          <a:p>
            <a:r>
              <a:rPr lang="en-US" sz="1400">
                <a:solidFill>
                  <a:schemeClr val="bg1"/>
                </a:solidFill>
              </a:rPr>
              <a:t>something irregular good? Simply because it is an information-rich period, a</a:t>
            </a:r>
            <a:endParaRPr lang="en-US" sz="1400">
              <a:solidFill>
                <a:schemeClr val="bg1"/>
              </a:solidFill>
            </a:endParaRPr>
          </a:p>
          <a:p>
            <a:r>
              <a:rPr lang="en-US" sz="1400">
                <a:solidFill>
                  <a:schemeClr val="bg1"/>
                </a:solidFill>
              </a:rPr>
              <a:t>period with special interest where an external/exogenous event has driven excess</a:t>
            </a:r>
            <a:endParaRPr lang="en-US" sz="1400">
              <a:solidFill>
                <a:schemeClr val="bg1"/>
              </a:solidFill>
            </a:endParaRPr>
          </a:p>
          <a:p>
            <a:r>
              <a:rPr lang="en-US" sz="1400">
                <a:solidFill>
                  <a:schemeClr val="bg1"/>
                </a:solidFill>
              </a:rPr>
              <a:t>or limited demand respectively. So it would look exactly like an outlier, but we</a:t>
            </a:r>
            <a:endParaRPr lang="en-US" sz="1400">
              <a:solidFill>
                <a:schemeClr val="bg1"/>
              </a:solidFill>
            </a:endParaRPr>
          </a:p>
          <a:p>
            <a:r>
              <a:rPr lang="en-US" sz="1400">
                <a:solidFill>
                  <a:schemeClr val="bg1"/>
                </a:solidFill>
              </a:rPr>
              <a:t>will know what exactly happened. From a mathematics perspective, the way you detect</a:t>
            </a:r>
            <a:endParaRPr lang="en-US" sz="1400">
              <a:solidFill>
                <a:schemeClr val="bg1"/>
              </a:solidFill>
            </a:endParaRPr>
          </a:p>
          <a:p>
            <a:r>
              <a:rPr lang="en-US" sz="1400">
                <a:solidFill>
                  <a:schemeClr val="bg1"/>
                </a:solidFill>
              </a:rPr>
              <a:t> and subsequently adjust periods with special events, is identical to the one</a:t>
            </a:r>
            <a:endParaRPr lang="en-US" sz="1400">
              <a:solidFill>
                <a:schemeClr val="bg1"/>
              </a:solidFill>
            </a:endParaRPr>
          </a:p>
          <a:p>
            <a:r>
              <a:rPr lang="en-US" sz="1400">
                <a:solidFill>
                  <a:schemeClr val="bg1"/>
                </a:solidFill>
              </a:rPr>
              <a:t>used to treat outliers.</a:t>
            </a:r>
            <a:endParaRPr 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0" y="65405"/>
            <a:ext cx="9500235" cy="2891790"/>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 Third Box: the REGULAR things...</a:t>
            </a:r>
            <a:endParaRPr lang="en-US" sz="1400" b="1">
              <a:solidFill>
                <a:schemeClr val="bg1"/>
              </a:solidFill>
              <a:latin typeface="Arial" panose="020B0604020202020204" pitchFamily="34" charset="0"/>
              <a:cs typeface="Arial" panose="020B0604020202020204" pitchFamily="34" charset="0"/>
            </a:endParaRPr>
          </a:p>
          <a:p>
            <a:r>
              <a:rPr lang="en-US" sz="1400">
                <a:solidFill>
                  <a:schemeClr val="bg1"/>
                </a:solidFill>
              </a:rPr>
              <a:t>In forecasting, finding regularities and patterns in a series is an essential task;</a:t>
            </a:r>
            <a:endParaRPr lang="en-US" sz="1400">
              <a:solidFill>
                <a:schemeClr val="bg1"/>
              </a:solidFill>
            </a:endParaRPr>
          </a:p>
          <a:p>
            <a:r>
              <a:rPr lang="en-US" sz="1400">
                <a:solidFill>
                  <a:schemeClr val="bg1"/>
                </a:solidFill>
              </a:rPr>
              <a:t>usually termed periodicity, things that repeat themselves on a regular basis. If the</a:t>
            </a:r>
            <a:endParaRPr lang="en-US" sz="1400">
              <a:solidFill>
                <a:schemeClr val="bg1"/>
              </a:solidFill>
            </a:endParaRPr>
          </a:p>
          <a:p>
            <a:r>
              <a:rPr lang="en-US" sz="1400">
                <a:solidFill>
                  <a:schemeClr val="bg1"/>
                </a:solidFill>
              </a:rPr>
              <a:t>regularity, the repetition happens within a year then we will call this phenomenon</a:t>
            </a:r>
            <a:endParaRPr lang="en-US" sz="1400">
              <a:solidFill>
                <a:schemeClr val="bg1"/>
              </a:solidFill>
            </a:endParaRPr>
          </a:p>
          <a:p>
            <a:r>
              <a:rPr lang="en-US" sz="1400">
                <a:solidFill>
                  <a:schemeClr val="bg1"/>
                </a:solidFill>
              </a:rPr>
              <a:t>seasonality; for less than a year mini-cycles, while for more than a year, big</a:t>
            </a:r>
            <a:endParaRPr lang="en-US" sz="1400">
              <a:solidFill>
                <a:schemeClr val="bg1"/>
              </a:solidFill>
            </a:endParaRPr>
          </a:p>
          <a:p>
            <a:r>
              <a:rPr lang="en-US" sz="1400">
                <a:solidFill>
                  <a:schemeClr val="bg1"/>
                </a:solidFill>
              </a:rPr>
              <a:t>economic/financial-cycles. </a:t>
            </a:r>
            <a:endParaRPr lang="en-US" sz="1400">
              <a:solidFill>
                <a:schemeClr val="bg1"/>
              </a:solidFill>
            </a:endParaRPr>
          </a:p>
          <a:p>
            <a:r>
              <a:rPr lang="en-US" sz="1400" b="1">
                <a:solidFill>
                  <a:schemeClr val="bg1"/>
                </a:solidFill>
                <a:latin typeface="Arial" panose="020B0604020202020204" pitchFamily="34" charset="0"/>
                <a:cs typeface="Arial" panose="020B0604020202020204" pitchFamily="34" charset="0"/>
              </a:rPr>
              <a:t>• THE (fourth) BOX: FORECASTING ...</a:t>
            </a:r>
            <a:endParaRPr lang="en-US" sz="1400" b="1">
              <a:solidFill>
                <a:schemeClr val="bg1"/>
              </a:solidFill>
              <a:latin typeface="Arial" panose="020B0604020202020204" pitchFamily="34" charset="0"/>
              <a:cs typeface="Arial" panose="020B0604020202020204" pitchFamily="34" charset="0"/>
            </a:endParaRPr>
          </a:p>
          <a:p>
            <a:r>
              <a:rPr lang="en-US" sz="1400">
                <a:solidFill>
                  <a:schemeClr val="bg1"/>
                </a:solidFill>
              </a:rPr>
              <a:t>This is where all the fun is ... . Let us try forecasting: extrapolate the series</a:t>
            </a:r>
            <a:endParaRPr lang="en-US" sz="1400">
              <a:solidFill>
                <a:schemeClr val="bg1"/>
              </a:solidFill>
            </a:endParaRPr>
          </a:p>
          <a:p>
            <a:r>
              <a:rPr lang="en-US" sz="1400">
                <a:solidFill>
                  <a:schemeClr val="bg1"/>
                </a:solidFill>
              </a:rPr>
              <a:t>in the future. We will not just choose a method—and that is it! (where would the</a:t>
            </a:r>
            <a:endParaRPr lang="en-US" sz="1400">
              <a:solidFill>
                <a:schemeClr val="bg1"/>
              </a:solidFill>
            </a:endParaRPr>
          </a:p>
          <a:p>
            <a:r>
              <a:rPr lang="en-US" sz="1400">
                <a:solidFill>
                  <a:schemeClr val="bg1"/>
                </a:solidFill>
              </a:rPr>
              <a:t>fun be after all ... ?).</a:t>
            </a:r>
            <a:endParaRPr lang="en-US" sz="1400">
              <a:solidFill>
                <a:schemeClr val="bg1"/>
              </a:solidFill>
            </a:endParaRPr>
          </a:p>
          <a:p>
            <a:endParaRPr lang="en-US" sz="1400">
              <a:solidFill>
                <a:schemeClr val="bg1"/>
              </a:solidFill>
            </a:endParaRPr>
          </a:p>
          <a:p>
            <a:r>
              <a:rPr lang="en-US" sz="1400">
                <a:solidFill>
                  <a:schemeClr val="bg1"/>
                </a:solidFill>
              </a:rPr>
              <a:t>We basically employ three fundamental strategies ... the “three forecasting</a:t>
            </a:r>
            <a:endParaRPr lang="en-US" sz="1400">
              <a:solidFill>
                <a:schemeClr val="bg1"/>
              </a:solidFill>
            </a:endParaRPr>
          </a:p>
          <a:p>
            <a:r>
              <a:rPr lang="en-US" sz="1400">
                <a:solidFill>
                  <a:schemeClr val="bg1"/>
                </a:solidFill>
              </a:rPr>
              <a:t>tricks” as I fancy calling them:</a:t>
            </a:r>
            <a:endParaRPr lang="en-US" sz="1400">
              <a:solidFill>
                <a:schemeClr val="bg1"/>
              </a:solidFill>
            </a:endParaRPr>
          </a:p>
        </p:txBody>
      </p:sp>
      <p:sp>
        <p:nvSpPr>
          <p:cNvPr id="6" name="Text Box 5"/>
          <p:cNvSpPr txBox="1"/>
          <p:nvPr/>
        </p:nvSpPr>
        <p:spPr>
          <a:xfrm>
            <a:off x="100330" y="2898140"/>
            <a:ext cx="8801100" cy="2245360"/>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 “Select”:</a:t>
            </a:r>
            <a:r>
              <a:rPr lang="en-US" sz="1400">
                <a:solidFill>
                  <a:schemeClr val="bg1"/>
                </a:solidFill>
              </a:rPr>
              <a:t> my mother always says that “Experience is all that matters ... ”;</a:t>
            </a:r>
            <a:endParaRPr lang="en-US" sz="1400">
              <a:solidFill>
                <a:schemeClr val="bg1"/>
              </a:solidFill>
            </a:endParaRPr>
          </a:p>
          <a:p>
            <a:r>
              <a:rPr lang="en-US" sz="1400">
                <a:solidFill>
                  <a:schemeClr val="bg1"/>
                </a:solidFill>
              </a:rPr>
              <a:t>and she is probably right. Thus if a method worked well in the past, we</a:t>
            </a:r>
            <a:endParaRPr lang="en-US" sz="1400">
              <a:solidFill>
                <a:schemeClr val="bg1"/>
              </a:solidFill>
            </a:endParaRPr>
          </a:p>
          <a:p>
            <a:r>
              <a:rPr lang="en-US" sz="1400">
                <a:solidFill>
                  <a:schemeClr val="bg1"/>
                </a:solidFill>
              </a:rPr>
              <a:t>should probably stick to it, and keep on selecting that same one for the task</a:t>
            </a:r>
            <a:endParaRPr lang="en-US" sz="1400">
              <a:solidFill>
                <a:schemeClr val="bg1"/>
              </a:solidFill>
            </a:endParaRPr>
          </a:p>
          <a:p>
            <a:r>
              <a:rPr lang="en-US" sz="1400">
                <a:solidFill>
                  <a:schemeClr val="bg1"/>
                </a:solidFill>
              </a:rPr>
              <a:t>of extrapolation. Furthermore, some methods may have been proven to work</a:t>
            </a:r>
            <a:endParaRPr lang="en-US" sz="1400">
              <a:solidFill>
                <a:schemeClr val="bg1"/>
              </a:solidFill>
            </a:endParaRPr>
          </a:p>
          <a:p>
            <a:r>
              <a:rPr lang="en-US" sz="1400">
                <a:solidFill>
                  <a:schemeClr val="bg1"/>
                </a:solidFill>
              </a:rPr>
              <a:t>better for some products while other methods better for other products; so</a:t>
            </a:r>
            <a:endParaRPr lang="en-US" sz="1400">
              <a:solidFill>
                <a:schemeClr val="bg1"/>
              </a:solidFill>
            </a:endParaRPr>
          </a:p>
          <a:p>
            <a:r>
              <a:rPr lang="en-US" sz="1400">
                <a:solidFill>
                  <a:schemeClr val="bg1"/>
                </a:solidFill>
              </a:rPr>
              <a:t>there are “</a:t>
            </a:r>
            <a:r>
              <a:rPr lang="en-US" sz="1400" i="1">
                <a:solidFill>
                  <a:schemeClr val="bg1"/>
                </a:solidFill>
              </a:rPr>
              <a:t>horses for courses</a:t>
            </a:r>
            <a:r>
              <a:rPr lang="en-US" sz="1400">
                <a:solidFill>
                  <a:schemeClr val="bg1"/>
                </a:solidFill>
              </a:rPr>
              <a:t>” and once again we are better off sticking to</a:t>
            </a:r>
            <a:endParaRPr lang="en-US" sz="1400">
              <a:solidFill>
                <a:schemeClr val="bg1"/>
              </a:solidFill>
            </a:endParaRPr>
          </a:p>
          <a:p>
            <a:r>
              <a:rPr lang="en-US" sz="1400">
                <a:solidFill>
                  <a:schemeClr val="bg1"/>
                </a:solidFill>
              </a:rPr>
              <a:t>them. In essence, we could build a nice table—</a:t>
            </a:r>
            <a:r>
              <a:rPr lang="en-US" sz="1400" i="1">
                <a:solidFill>
                  <a:schemeClr val="bg1"/>
                </a:solidFill>
              </a:rPr>
              <a:t>a selection protocol (SP)</a:t>
            </a:r>
            <a:r>
              <a:rPr lang="en-US" sz="1400">
                <a:solidFill>
                  <a:schemeClr val="bg1"/>
                </a:solidFill>
              </a:rPr>
              <a:t> as we</a:t>
            </a:r>
            <a:endParaRPr lang="en-US" sz="1400">
              <a:solidFill>
                <a:schemeClr val="bg1"/>
              </a:solidFill>
            </a:endParaRPr>
          </a:p>
          <a:p>
            <a:r>
              <a:rPr lang="en-US" sz="1400">
                <a:solidFill>
                  <a:schemeClr val="bg1"/>
                </a:solidFill>
              </a:rPr>
              <a:t>will call it more formally, where in one column there is a list of our products,</a:t>
            </a:r>
            <a:endParaRPr lang="en-US" sz="1400">
              <a:solidFill>
                <a:schemeClr val="bg1"/>
              </a:solidFill>
            </a:endParaRPr>
          </a:p>
          <a:p>
            <a:r>
              <a:rPr lang="en-US" sz="1400">
                <a:solidFill>
                  <a:schemeClr val="bg1"/>
                </a:solidFill>
              </a:rPr>
              <a:t>while in the other column the forecasting methods and models that have</a:t>
            </a:r>
            <a:endParaRPr lang="en-US" sz="1400">
              <a:solidFill>
                <a:schemeClr val="bg1"/>
              </a:solidFill>
            </a:endParaRPr>
          </a:p>
          <a:p>
            <a:r>
              <a:rPr lang="en-US" sz="1400">
                <a:solidFill>
                  <a:schemeClr val="bg1"/>
                </a:solidFill>
              </a:rPr>
              <a:t>worked well in the past for the respective products.</a:t>
            </a:r>
            <a:endParaRPr 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Text Box 6"/>
          <p:cNvSpPr txBox="1"/>
          <p:nvPr/>
        </p:nvSpPr>
        <p:spPr>
          <a:xfrm>
            <a:off x="0" y="80010"/>
            <a:ext cx="8826500" cy="1814830"/>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 “Combine”:</a:t>
            </a:r>
            <a:endParaRPr lang="en-US" sz="1400" b="1">
              <a:solidFill>
                <a:schemeClr val="bg1"/>
              </a:solidFill>
              <a:latin typeface="Arial" panose="020B0604020202020204" pitchFamily="34" charset="0"/>
              <a:cs typeface="Arial" panose="020B0604020202020204" pitchFamily="34" charset="0"/>
            </a:endParaRPr>
          </a:p>
          <a:p>
            <a:r>
              <a:rPr lang="en-US" sz="1400">
                <a:solidFill>
                  <a:schemeClr val="bg1"/>
                </a:solidFill>
              </a:rPr>
              <a:t>When in doubt ... combine!</a:t>
            </a:r>
            <a:endParaRPr lang="en-US" sz="1400">
              <a:solidFill>
                <a:schemeClr val="bg1"/>
              </a:solidFill>
            </a:endParaRPr>
          </a:p>
          <a:p>
            <a:r>
              <a:rPr lang="en-US" sz="1400">
                <a:solidFill>
                  <a:schemeClr val="bg1"/>
                </a:solidFill>
              </a:rPr>
              <a:t>a very good piece of advice I dare say. When a method has worked well in the</a:t>
            </a:r>
            <a:endParaRPr lang="en-US" sz="1400">
              <a:solidFill>
                <a:schemeClr val="bg1"/>
              </a:solidFill>
            </a:endParaRPr>
          </a:p>
          <a:p>
            <a:r>
              <a:rPr lang="en-US" sz="1400">
                <a:solidFill>
                  <a:schemeClr val="bg1"/>
                </a:solidFill>
              </a:rPr>
              <a:t>past for a certain product, but the new Statistician on the block ... insists that</a:t>
            </a:r>
            <a:endParaRPr lang="en-US" sz="1400">
              <a:solidFill>
                <a:schemeClr val="bg1"/>
              </a:solidFill>
            </a:endParaRPr>
          </a:p>
          <a:p>
            <a:r>
              <a:rPr lang="en-US" sz="1400">
                <a:solidFill>
                  <a:schemeClr val="bg1"/>
                </a:solidFill>
              </a:rPr>
              <a:t>method X is the new panacea in time-series forecasting, then why not combine</a:t>
            </a:r>
            <a:endParaRPr lang="en-US" sz="1400">
              <a:solidFill>
                <a:schemeClr val="bg1"/>
              </a:solidFill>
            </a:endParaRPr>
          </a:p>
          <a:p>
            <a:r>
              <a:rPr lang="en-US" sz="1400">
                <a:solidFill>
                  <a:schemeClr val="bg1"/>
                </a:solidFill>
              </a:rPr>
              <a:t>those two? So get a set of forecasts from your trusty chosen method, get another</a:t>
            </a:r>
            <a:endParaRPr lang="en-US" sz="1400">
              <a:solidFill>
                <a:schemeClr val="bg1"/>
              </a:solidFill>
            </a:endParaRPr>
          </a:p>
          <a:p>
            <a:r>
              <a:rPr lang="en-US" sz="1400">
                <a:solidFill>
                  <a:schemeClr val="bg1"/>
                </a:solidFill>
              </a:rPr>
              <a:t>set of forecasts from the new highly promising method, and then average these to get </a:t>
            </a:r>
            <a:endParaRPr lang="en-US" sz="1400">
              <a:solidFill>
                <a:schemeClr val="bg1"/>
              </a:solidFill>
            </a:endParaRPr>
          </a:p>
          <a:p>
            <a:r>
              <a:rPr lang="en-US" sz="1400">
                <a:solidFill>
                  <a:schemeClr val="bg1"/>
                </a:solidFill>
              </a:rPr>
              <a:t>a final set of forecasts.</a:t>
            </a:r>
            <a:endParaRPr lang="en-US" sz="1400">
              <a:solidFill>
                <a:schemeClr val="bg1"/>
              </a:solidFill>
            </a:endParaRPr>
          </a:p>
        </p:txBody>
      </p:sp>
      <p:pic>
        <p:nvPicPr>
          <p:cNvPr id="8" name="Picture 7"/>
          <p:cNvPicPr>
            <a:picLocks noChangeAspect="1"/>
          </p:cNvPicPr>
          <p:nvPr/>
        </p:nvPicPr>
        <p:blipFill>
          <a:blip r:embed="rId1"/>
          <a:stretch>
            <a:fillRect/>
          </a:stretch>
        </p:blipFill>
        <p:spPr>
          <a:xfrm>
            <a:off x="2203450" y="1779905"/>
            <a:ext cx="5524500" cy="1249045"/>
          </a:xfrm>
          <a:prstGeom prst="rect">
            <a:avLst/>
          </a:prstGeom>
        </p:spPr>
      </p:pic>
      <p:sp>
        <p:nvSpPr>
          <p:cNvPr id="38" name="矩形 20"/>
          <p:cNvSpPr/>
          <p:nvPr/>
        </p:nvSpPr>
        <p:spPr>
          <a:xfrm rot="5400000">
            <a:off x="4241800" y="-449580"/>
            <a:ext cx="1438910" cy="569722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
        <p:nvSpPr>
          <p:cNvPr id="9" name="Text Box 8"/>
          <p:cNvSpPr txBox="1"/>
          <p:nvPr/>
        </p:nvSpPr>
        <p:spPr>
          <a:xfrm>
            <a:off x="160020" y="3305810"/>
            <a:ext cx="8741410" cy="1168400"/>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 “Compete,</a:t>
            </a:r>
            <a:r>
              <a:rPr lang="en-US" sz="1400">
                <a:solidFill>
                  <a:schemeClr val="bg1"/>
                </a:solidFill>
              </a:rPr>
              <a:t>” the true reason forecasters exist: (empirical) Forecasting Competi_x0002_tions! We do not trust anything, and from all the available methods and models,</a:t>
            </a:r>
            <a:endParaRPr lang="en-US" sz="1400">
              <a:solidFill>
                <a:schemeClr val="bg1"/>
              </a:solidFill>
            </a:endParaRPr>
          </a:p>
          <a:p>
            <a:r>
              <a:rPr lang="en-US" sz="1400">
                <a:solidFill>
                  <a:schemeClr val="bg1"/>
                </a:solidFill>
              </a:rPr>
              <a:t>applied on all the available history, we will find the one that forecasts “best.”</a:t>
            </a:r>
            <a:endParaRPr lang="en-US" sz="1400">
              <a:solidFill>
                <a:schemeClr val="bg1"/>
              </a:solidFill>
            </a:endParaRPr>
          </a:p>
          <a:p>
            <a:r>
              <a:rPr lang="en-US" sz="1400">
                <a:solidFill>
                  <a:schemeClr val="bg1"/>
                </a:solidFill>
              </a:rPr>
              <a:t>These criteria typically include average or median error metrics like MAE,</a:t>
            </a:r>
            <a:endParaRPr lang="en-US" sz="1400">
              <a:solidFill>
                <a:schemeClr val="bg1"/>
              </a:solidFill>
            </a:endParaRPr>
          </a:p>
          <a:p>
            <a:r>
              <a:rPr lang="en-US" sz="1400">
                <a:solidFill>
                  <a:schemeClr val="bg1"/>
                </a:solidFill>
              </a:rPr>
              <a:t>MdAE, MAPE, MDAPE, MASE, and MdASE.</a:t>
            </a:r>
            <a:endParaRPr 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3" name="Text Box 2"/>
          <p:cNvSpPr txBox="1"/>
          <p:nvPr/>
        </p:nvSpPr>
        <p:spPr>
          <a:xfrm>
            <a:off x="149860" y="165735"/>
            <a:ext cx="9412605" cy="452310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 Fifth Box:</a:t>
            </a:r>
            <a:r>
              <a:rPr lang="en-US" sz="1600">
                <a:solidFill>
                  <a:schemeClr val="bg1"/>
                </a:solidFill>
                <a:latin typeface="Calibri" panose="020F0502020204030204" charset="0"/>
                <a:cs typeface="Calibri" panose="020F0502020204030204" charset="0"/>
              </a:rPr>
              <a:t> Superimpose regular patterns.</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By now, our forecasts should look like a straight line, either flat or with a</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certain slope. If we have identified regularities in step three, then we need to bring</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them back into the game, in other words we superimpose these patterns onto the</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extrapolation. Once this step completed, our forecasts will have ups and downs,</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and will look like a natural extension of the cycles and seasonality observed in</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the history of the series.</a:t>
            </a:r>
            <a:endParaRPr lang="en-US" sz="1600">
              <a:solidFill>
                <a:schemeClr val="bg1"/>
              </a:solidFill>
              <a:latin typeface="Calibri" panose="020F0502020204030204" charset="0"/>
              <a:cs typeface="Calibri" panose="020F0502020204030204" charset="0"/>
            </a:endParaRPr>
          </a:p>
          <a:p>
            <a:r>
              <a:rPr lang="en-US" sz="1600" b="1">
                <a:solidFill>
                  <a:schemeClr val="bg1"/>
                </a:solidFill>
                <a:latin typeface="Arial" panose="020B0604020202020204" pitchFamily="34" charset="0"/>
                <a:cs typeface="Arial" panose="020B0604020202020204" pitchFamily="34" charset="0"/>
              </a:rPr>
              <a:t>• Sixth Box:</a:t>
            </a:r>
            <a:r>
              <a:rPr lang="en-US" sz="1600">
                <a:solidFill>
                  <a:schemeClr val="bg1"/>
                </a:solidFill>
                <a:latin typeface="Calibri" panose="020F0502020204030204" charset="0"/>
                <a:cs typeface="Calibri" panose="020F0502020204030204" charset="0"/>
              </a:rPr>
              <a:t> Human Judgment.</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This is where humans come into the game. No matter how sophisticated the</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process so far, people—usually referred to as forecasters or experts—want to</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intervene at this stage; primarily to introduce market intelligence? This is usually</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performed in two phases: (a) an initial phase, where experts roughly revise all</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provided forecasts by changing18 them by a percentage x% (e.g., increase all</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monthly forecasts for the full next year by 10%), and (b) a more targeted one,</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where some specific forecasts in the future are adjusted for the potential impact</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of special events like promotions (e.g., increase by an extra 1000 units the sales</a:t>
            </a:r>
            <a:endParaRPr lang="en-US" sz="1600">
              <a:solidFill>
                <a:schemeClr val="bg1"/>
              </a:solidFill>
              <a:latin typeface="Calibri" panose="020F0502020204030204" charset="0"/>
              <a:cs typeface="Calibri" panose="020F0502020204030204" charset="0"/>
            </a:endParaRPr>
          </a:p>
          <a:p>
            <a:r>
              <a:rPr lang="en-US" sz="1600">
                <a:solidFill>
                  <a:schemeClr val="bg1"/>
                </a:solidFill>
                <a:latin typeface="Calibri" panose="020F0502020204030204" charset="0"/>
                <a:cs typeface="Calibri" panose="020F0502020204030204" charset="0"/>
              </a:rPr>
              <a:t>forecast for next September due to an expected advertising campaign).</a:t>
            </a:r>
            <a:endParaRPr lang="en-US" sz="1600">
              <a:solidFill>
                <a:schemeClr val="bg1"/>
              </a:solidFill>
              <a:latin typeface="Calibri" panose="020F0502020204030204" charset="0"/>
              <a:cs typeface="Calibri" panose="020F0502020204030204" charset="0"/>
            </a:endParaRPr>
          </a:p>
          <a:p>
            <a:r>
              <a:rPr lang="en-US" sz="1600" b="1">
                <a:solidFill>
                  <a:schemeClr val="bg1"/>
                </a:solidFill>
                <a:latin typeface="Arial" panose="020B0604020202020204" pitchFamily="34" charset="0"/>
                <a:cs typeface="Arial" panose="020B0604020202020204" pitchFamily="34" charset="0"/>
              </a:rPr>
              <a:t>• Seventh (Last) Box: </a:t>
            </a:r>
            <a:r>
              <a:rPr lang="en-US" sz="1600">
                <a:solidFill>
                  <a:schemeClr val="bg1"/>
                </a:solidFill>
                <a:latin typeface="Calibri" panose="020F0502020204030204" charset="0"/>
                <a:cs typeface="Calibri" panose="020F0502020204030204" charset="0"/>
              </a:rPr>
              <a:t>Density forecasting + SCENARIOS; living with Uncer_x0002_tainty!</a:t>
            </a:r>
            <a:endParaRPr lang="en-US" sz="1600">
              <a:solidFill>
                <a:schemeClr val="bg1"/>
              </a:solidFill>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pic>
        <p:nvPicPr>
          <p:cNvPr id="5" name="Picture 4"/>
          <p:cNvPicPr>
            <a:picLocks noChangeAspect="1"/>
          </p:cNvPicPr>
          <p:nvPr/>
        </p:nvPicPr>
        <p:blipFill>
          <a:blip r:embed="rId2"/>
          <a:stretch>
            <a:fillRect/>
          </a:stretch>
        </p:blipFill>
        <p:spPr>
          <a:xfrm>
            <a:off x="640080" y="218440"/>
            <a:ext cx="7804785" cy="4383405"/>
          </a:xfrm>
          <a:prstGeom prst="rect">
            <a:avLst/>
          </a:prstGeom>
        </p:spPr>
      </p:pic>
      <p:sp>
        <p:nvSpPr>
          <p:cNvPr id="38" name="矩形 20"/>
          <p:cNvSpPr/>
          <p:nvPr/>
        </p:nvSpPr>
        <p:spPr>
          <a:xfrm rot="5400000">
            <a:off x="2252345" y="-1612265"/>
            <a:ext cx="4594225" cy="802322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3" name="直接连接符 2"/>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7" name="Text Box 6"/>
          <p:cNvSpPr txBox="1"/>
          <p:nvPr/>
        </p:nvSpPr>
        <p:spPr>
          <a:xfrm>
            <a:off x="75565" y="454660"/>
            <a:ext cx="8993505" cy="3784600"/>
          </a:xfrm>
          <a:prstGeom prst="rect">
            <a:avLst/>
          </a:prstGeom>
          <a:noFill/>
        </p:spPr>
        <p:txBody>
          <a:bodyPr wrap="square" rtlCol="0" anchor="t">
            <a:spAutoFit/>
          </a:bodyPr>
          <a:p>
            <a:r>
              <a:rPr lang="en-US" sz="1600">
                <a:solidFill>
                  <a:schemeClr val="bg1"/>
                </a:solidFill>
              </a:rPr>
              <a:t>• In this final step, we try to cope with the uncertainty that comes with the produced</a:t>
            </a:r>
            <a:endParaRPr lang="en-US" sz="1600">
              <a:solidFill>
                <a:schemeClr val="bg1"/>
              </a:solidFill>
            </a:endParaRPr>
          </a:p>
          <a:p>
            <a:r>
              <a:rPr lang="en-US" sz="1600">
                <a:solidFill>
                  <a:schemeClr val="bg1"/>
                </a:solidFill>
              </a:rPr>
              <a:t>forecasts. Firstly, we usually provide a set of confidence or prediction intervals,</a:t>
            </a:r>
            <a:endParaRPr lang="en-US" sz="1600">
              <a:solidFill>
                <a:schemeClr val="bg1"/>
              </a:solidFill>
            </a:endParaRPr>
          </a:p>
          <a:p>
            <a:r>
              <a:rPr lang="en-US" sz="1600">
                <a:solidFill>
                  <a:schemeClr val="bg1"/>
                </a:solidFill>
              </a:rPr>
              <a:t>associated with the point forecasts for the full forecasting horizon, as shown in</a:t>
            </a:r>
            <a:endParaRPr lang="en-US" sz="1600">
              <a:solidFill>
                <a:schemeClr val="bg1"/>
              </a:solidFill>
            </a:endParaRPr>
          </a:p>
          <a:p>
            <a:r>
              <a:rPr lang="en-US" sz="1600">
                <a:solidFill>
                  <a:schemeClr val="bg1"/>
                </a:solidFill>
              </a:rPr>
              <a:t>Fig. 12.2; this is also known as density forecasting. There are theoretical as well</a:t>
            </a:r>
            <a:endParaRPr lang="en-US" sz="1600">
              <a:solidFill>
                <a:schemeClr val="bg1"/>
              </a:solidFill>
            </a:endParaRPr>
          </a:p>
          <a:p>
            <a:r>
              <a:rPr lang="en-US" sz="1600">
                <a:solidFill>
                  <a:schemeClr val="bg1"/>
                </a:solidFill>
              </a:rPr>
              <a:t>empirical ways so as to produce these intervals. The most popular way to deal</a:t>
            </a:r>
            <a:endParaRPr lang="en-US" sz="1600">
              <a:solidFill>
                <a:schemeClr val="bg1"/>
              </a:solidFill>
            </a:endParaRPr>
          </a:p>
          <a:p>
            <a:r>
              <a:rPr lang="en-US" sz="1600">
                <a:solidFill>
                  <a:schemeClr val="bg1"/>
                </a:solidFill>
              </a:rPr>
              <a:t>with the uncertainty around the provided forecast is by building scenarios. These</a:t>
            </a:r>
            <a:endParaRPr lang="en-US" sz="1600">
              <a:solidFill>
                <a:schemeClr val="bg1"/>
              </a:solidFill>
            </a:endParaRPr>
          </a:p>
          <a:p>
            <a:r>
              <a:rPr lang="en-US" sz="1600">
                <a:solidFill>
                  <a:schemeClr val="bg1"/>
                </a:solidFill>
              </a:rPr>
              <a:t>practically derivate from the produced forecasts, but we will treat them as an</a:t>
            </a:r>
            <a:endParaRPr lang="en-US" sz="1600">
              <a:solidFill>
                <a:schemeClr val="bg1"/>
              </a:solidFill>
            </a:endParaRPr>
          </a:p>
          <a:p>
            <a:r>
              <a:rPr lang="en-US" sz="1600">
                <a:solidFill>
                  <a:schemeClr val="bg1"/>
                </a:solidFill>
              </a:rPr>
              <a:t>indispensable part of the AFA process.</a:t>
            </a:r>
            <a:endParaRPr lang="en-US" sz="1600">
              <a:solidFill>
                <a:schemeClr val="bg1"/>
              </a:solidFill>
            </a:endParaRPr>
          </a:p>
          <a:p>
            <a:r>
              <a:rPr lang="en-US" sz="1600">
                <a:solidFill>
                  <a:schemeClr val="bg1"/>
                </a:solidFill>
              </a:rPr>
              <a:t>We have seen the input; we have roughly seen the steps within the “grey-box”; let</a:t>
            </a:r>
            <a:endParaRPr lang="en-US" sz="1600">
              <a:solidFill>
                <a:schemeClr val="bg1"/>
              </a:solidFill>
            </a:endParaRPr>
          </a:p>
          <a:p>
            <a:r>
              <a:rPr lang="en-US" sz="1600">
                <a:solidFill>
                  <a:schemeClr val="bg1"/>
                </a:solidFill>
              </a:rPr>
              <a:t>us stay a bit more on the output of AFA. When you started reading this chapter, you</a:t>
            </a:r>
            <a:endParaRPr lang="en-US" sz="1600">
              <a:solidFill>
                <a:schemeClr val="bg1"/>
              </a:solidFill>
            </a:endParaRPr>
          </a:p>
          <a:p>
            <a:r>
              <a:rPr lang="en-US" sz="1600">
                <a:solidFill>
                  <a:schemeClr val="bg1"/>
                </a:solidFill>
              </a:rPr>
              <a:t>probably thought it would all be about a number or a few numbers—if forecasts for</a:t>
            </a:r>
            <a:endParaRPr lang="en-US" sz="1600">
              <a:solidFill>
                <a:schemeClr val="bg1"/>
              </a:solidFill>
            </a:endParaRPr>
          </a:p>
          <a:p>
            <a:r>
              <a:rPr lang="en-US" sz="1600">
                <a:solidFill>
                  <a:schemeClr val="bg1"/>
                </a:solidFill>
              </a:rPr>
              <a:t>more periods ahead were required. By now, it should have become obvious that far</a:t>
            </a:r>
            <a:endParaRPr lang="en-US" sz="1600">
              <a:solidFill>
                <a:schemeClr val="bg1"/>
              </a:solidFill>
            </a:endParaRPr>
          </a:p>
          <a:p>
            <a:r>
              <a:rPr lang="en-US" sz="1600">
                <a:solidFill>
                  <a:schemeClr val="bg1"/>
                </a:solidFill>
              </a:rPr>
              <a:t>more output—in numerical and narrative form—will be available. Practically every</a:t>
            </a:r>
            <a:endParaRPr lang="en-US" sz="1600">
              <a:solidFill>
                <a:schemeClr val="bg1"/>
              </a:solidFill>
            </a:endParaRPr>
          </a:p>
          <a:p>
            <a:r>
              <a:rPr lang="en-US" sz="1600">
                <a:solidFill>
                  <a:schemeClr val="bg1"/>
                </a:solidFill>
              </a:rPr>
              <a:t>step of the AFA process is producing some output, which is consisted by-and-large</a:t>
            </a:r>
            <a:endParaRPr lang="en-US" sz="1600">
              <a:solidFill>
                <a:schemeClr val="bg1"/>
              </a:solidFill>
            </a:endParaRPr>
          </a:p>
          <a:p>
            <a:r>
              <a:rPr lang="en-US" sz="1600">
                <a:solidFill>
                  <a:schemeClr val="bg1"/>
                </a:solidFill>
              </a:rPr>
              <a:t>of what is contained in Table 12.5. AFA Output (which is not exhaustive).</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600" y="86360"/>
            <a:ext cx="7601585" cy="2676525"/>
          </a:xfrm>
          <a:prstGeom prst="rect">
            <a:avLst/>
          </a:prstGeom>
          <a:noFill/>
        </p:spPr>
        <p:txBody>
          <a:bodyPr wrap="square" rtlCol="0" anchor="t">
            <a:spAutoFit/>
          </a:bodyPr>
          <a:p>
            <a:r>
              <a:rPr lang="en-US" sz="1400" b="1">
                <a:solidFill>
                  <a:schemeClr val="bg1"/>
                </a:solidFill>
                <a:sym typeface="+mn-ea"/>
              </a:rPr>
              <a:t>In practice,</a:t>
            </a:r>
            <a:endParaRPr lang="en-US" sz="1400" b="1">
              <a:solidFill>
                <a:schemeClr val="bg1"/>
              </a:solidFill>
            </a:endParaRPr>
          </a:p>
          <a:p>
            <a:endParaRPr lang="en-US" sz="1400" b="1">
              <a:solidFill>
                <a:schemeClr val="bg1"/>
              </a:solidFill>
            </a:endParaRPr>
          </a:p>
          <a:p>
            <a:r>
              <a:rPr lang="en-US" sz="1400" b="1">
                <a:solidFill>
                  <a:schemeClr val="bg1"/>
                </a:solidFill>
                <a:sym typeface="+mn-ea"/>
              </a:rPr>
              <a:t>although forecasting is a key function in operations, it is usually very poorly performed. This chapter aims to shed light on the practical aspects of everyday business forecasting analytics, by adopting some well-informed, academically proven, and easily implemented processes, which in most cases are just simple heuristics. Given that this is just a chapter and not an entire book—as it may well could be—focus is given on the process (that we abbreviate as AFA—applied forecasting analytics process) and some basic techniques but not all the specific techniques and algorithms used at each stage.</a:t>
            </a:r>
            <a:endParaRPr lang="en-US" sz="1400" b="1">
              <a:solidFill>
                <a:schemeClr val="bg1"/>
              </a:solidFill>
              <a:sym typeface="+mn-ea"/>
            </a:endParaRPr>
          </a:p>
          <a:p>
            <a:endParaRPr lang="en-US" sz="1400" b="1">
              <a:solidFill>
                <a:schemeClr val="bg1"/>
              </a:solidFill>
              <a:sym typeface="+mn-ea"/>
            </a:endParaRPr>
          </a:p>
          <a:p>
            <a:r>
              <a:rPr lang="en-US" sz="1400" b="1">
                <a:solidFill>
                  <a:schemeClr val="bg1"/>
                </a:solidFill>
                <a:sym typeface="+mn-ea"/>
              </a:rPr>
              <a:t>If you had googled ... “forecasting” (back in 2005) here is what you would have</a:t>
            </a:r>
            <a:endParaRPr lang="en-US" sz="1400" b="1">
              <a:solidFill>
                <a:schemeClr val="bg1"/>
              </a:solidFill>
              <a:sym typeface="+mn-ea"/>
            </a:endParaRPr>
          </a:p>
          <a:p>
            <a:r>
              <a:rPr lang="en-US" sz="1400" b="1">
                <a:solidFill>
                  <a:schemeClr val="bg1"/>
                </a:solidFill>
                <a:sym typeface="+mn-ea"/>
              </a:rPr>
              <a:t>got:</a:t>
            </a:r>
            <a:endParaRPr lang="en-US" sz="1400" b="1">
              <a:solidFill>
                <a:schemeClr val="bg1"/>
              </a:solidFill>
              <a:sym typeface="+mn-ea"/>
            </a:endParaRPr>
          </a:p>
        </p:txBody>
      </p:sp>
      <p:grpSp>
        <p:nvGrpSpPr>
          <p:cNvPr id="12" name="组合 1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16" name="直接连接符 15"/>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346196" y="4228336"/>
            <a:ext cx="305052" cy="3050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651248" y="4228336"/>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L 形 16"/>
          <p:cNvSpPr/>
          <p:nvPr/>
        </p:nvSpPr>
        <p:spPr>
          <a:xfrm rot="2700000">
            <a:off x="462610" y="434476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L 形 17"/>
          <p:cNvSpPr/>
          <p:nvPr/>
        </p:nvSpPr>
        <p:spPr>
          <a:xfrm rot="18900000" flipH="1">
            <a:off x="755768" y="4344763"/>
            <a:ext cx="71750" cy="71750"/>
          </a:xfrm>
          <a:prstGeom prst="corner">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Text Box 7"/>
          <p:cNvSpPr txBox="1"/>
          <p:nvPr/>
        </p:nvSpPr>
        <p:spPr>
          <a:xfrm>
            <a:off x="447675" y="2762885"/>
            <a:ext cx="8092440" cy="1383665"/>
          </a:xfrm>
          <a:prstGeom prst="rect">
            <a:avLst/>
          </a:prstGeom>
          <a:noFill/>
        </p:spPr>
        <p:txBody>
          <a:bodyPr wrap="square" rtlCol="0" anchor="t">
            <a:spAutoFit/>
          </a:bodyPr>
          <a:p>
            <a:r>
              <a:rPr lang="en-US" sz="1400" b="1" i="1">
                <a:solidFill>
                  <a:schemeClr val="bg1"/>
                </a:solidFill>
                <a:sym typeface="+mn-ea"/>
              </a:rPr>
              <a:t>Forecasting is the process of estimation in unknown situations. Prediction is a similar,</a:t>
            </a:r>
            <a:endParaRPr lang="en-US" sz="1400" b="1" i="1">
              <a:solidFill>
                <a:schemeClr val="bg1"/>
              </a:solidFill>
            </a:endParaRPr>
          </a:p>
          <a:p>
            <a:r>
              <a:rPr lang="en-US" sz="1400" b="1" i="1">
                <a:solidFill>
                  <a:schemeClr val="bg1"/>
                </a:solidFill>
                <a:sym typeface="+mn-ea"/>
              </a:rPr>
              <a:t>but more general term, and usually refers to estimation of time series, cross-sectional or</a:t>
            </a:r>
            <a:endParaRPr lang="en-US" sz="1400" b="1" i="1">
              <a:solidFill>
                <a:schemeClr val="bg1"/>
              </a:solidFill>
            </a:endParaRPr>
          </a:p>
          <a:p>
            <a:r>
              <a:rPr lang="en-US" sz="1400" b="1" i="1">
                <a:solidFill>
                  <a:schemeClr val="bg1"/>
                </a:solidFill>
                <a:sym typeface="+mn-ea"/>
              </a:rPr>
              <a:t>longitudinal data. In more recent years, Forecasting has evolved into the practice of Demand</a:t>
            </a:r>
            <a:endParaRPr lang="en-US" sz="1400" b="1" i="1">
              <a:solidFill>
                <a:schemeClr val="bg1"/>
              </a:solidFill>
            </a:endParaRPr>
          </a:p>
          <a:p>
            <a:r>
              <a:rPr lang="en-US" sz="1400" b="1" i="1">
                <a:solidFill>
                  <a:schemeClr val="bg1"/>
                </a:solidFill>
                <a:sym typeface="+mn-ea"/>
              </a:rPr>
              <a:t>Planning in everyday business forecasting for manufacturing companies. The discipline of</a:t>
            </a:r>
            <a:endParaRPr lang="en-US" sz="1400" b="1" i="1">
              <a:solidFill>
                <a:schemeClr val="bg1"/>
              </a:solidFill>
            </a:endParaRPr>
          </a:p>
          <a:p>
            <a:r>
              <a:rPr lang="en-US" sz="1400" b="1" i="1">
                <a:solidFill>
                  <a:schemeClr val="bg1"/>
                </a:solidFill>
                <a:sym typeface="+mn-ea"/>
              </a:rPr>
              <a:t>demand planning, also sometimes referred to as supply chain forecasting, embraces both</a:t>
            </a:r>
            <a:endParaRPr lang="en-US" sz="1400" b="1" i="1">
              <a:solidFill>
                <a:schemeClr val="bg1"/>
              </a:solidFill>
            </a:endParaRPr>
          </a:p>
          <a:p>
            <a:r>
              <a:rPr lang="en-US" sz="1400" b="1" i="1">
                <a:solidFill>
                  <a:schemeClr val="bg1"/>
                </a:solidFill>
                <a:sym typeface="+mn-ea"/>
              </a:rPr>
              <a:t>statistical forecasting and consensus process.</a:t>
            </a:r>
            <a:endParaRPr lang="en-US" sz="1400" b="1" i="1">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2" name="Text Box 1"/>
          <p:cNvSpPr txBox="1"/>
          <p:nvPr/>
        </p:nvSpPr>
        <p:spPr>
          <a:xfrm>
            <a:off x="82550" y="102870"/>
            <a:ext cx="5170170" cy="306705"/>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4 A Few More Interesting FORECASTING Applications</a:t>
            </a:r>
            <a:endParaRPr lang="en-US" sz="1400" b="1">
              <a:solidFill>
                <a:schemeClr val="bg1"/>
              </a:solidFill>
              <a:latin typeface="Arial" panose="020B0604020202020204" pitchFamily="34" charset="0"/>
              <a:cs typeface="Arial" panose="020B0604020202020204" pitchFamily="34" charset="0"/>
            </a:endParaRPr>
          </a:p>
        </p:txBody>
      </p:sp>
      <p:pic>
        <p:nvPicPr>
          <p:cNvPr id="14"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46888" y="102911"/>
            <a:ext cx="236758" cy="236758"/>
          </a:xfrm>
          <a:prstGeom prst="rect">
            <a:avLst/>
          </a:prstGeom>
        </p:spPr>
      </p:pic>
      <p:sp>
        <p:nvSpPr>
          <p:cNvPr id="5" name="Text Box 4"/>
          <p:cNvSpPr txBox="1"/>
          <p:nvPr/>
        </p:nvSpPr>
        <p:spPr>
          <a:xfrm>
            <a:off x="1038860" y="469900"/>
            <a:ext cx="8759190" cy="4523105"/>
          </a:xfrm>
          <a:prstGeom prst="rect">
            <a:avLst/>
          </a:prstGeom>
          <a:noFill/>
        </p:spPr>
        <p:txBody>
          <a:bodyPr wrap="square" rtlCol="0" anchor="t">
            <a:spAutoFit/>
          </a:bodyPr>
          <a:p>
            <a:r>
              <a:rPr lang="en-US" sz="1200">
                <a:solidFill>
                  <a:schemeClr val="bg1"/>
                </a:solidFill>
              </a:rPr>
              <a:t>So what are we really fascinated to forecast?</a:t>
            </a:r>
            <a:endParaRPr lang="en-US" sz="1200">
              <a:solidFill>
                <a:schemeClr val="bg1"/>
              </a:solidFill>
            </a:endParaRPr>
          </a:p>
          <a:p>
            <a:r>
              <a:rPr lang="en-US" sz="1200">
                <a:solidFill>
                  <a:schemeClr val="bg1"/>
                </a:solidFill>
              </a:rPr>
              <a:t>Whenever I say outside my inner academic circle that I am a forecaster or into</a:t>
            </a:r>
            <a:endParaRPr lang="en-US" sz="1200">
              <a:solidFill>
                <a:schemeClr val="bg1"/>
              </a:solidFill>
            </a:endParaRPr>
          </a:p>
          <a:p>
            <a:r>
              <a:rPr lang="en-US" sz="1200">
                <a:solidFill>
                  <a:schemeClr val="bg1"/>
                </a:solidFill>
              </a:rPr>
              <a:t>forecasting/predictive analytics, I typically get three responses:</a:t>
            </a:r>
            <a:endParaRPr lang="en-US" sz="1200">
              <a:solidFill>
                <a:schemeClr val="bg1"/>
              </a:solidFill>
            </a:endParaRPr>
          </a:p>
          <a:p>
            <a:endParaRPr lang="en-US" sz="1200">
              <a:solidFill>
                <a:schemeClr val="bg1"/>
              </a:solidFill>
            </a:endParaRPr>
          </a:p>
          <a:p>
            <a:r>
              <a:rPr lang="en-US" sz="1200" i="1">
                <a:solidFill>
                  <a:schemeClr val="bg1"/>
                </a:solidFill>
              </a:rPr>
              <a:t>What’s going to be the weather tomorrow?</a:t>
            </a:r>
            <a:endParaRPr lang="en-US" sz="1200" i="1">
              <a:solidFill>
                <a:schemeClr val="bg1"/>
              </a:solidFill>
            </a:endParaRPr>
          </a:p>
          <a:p>
            <a:r>
              <a:rPr lang="en-US" sz="1200" i="1">
                <a:solidFill>
                  <a:schemeClr val="bg1"/>
                </a:solidFill>
              </a:rPr>
              <a:t>Can you forecast the numbers for the lottery?</a:t>
            </a:r>
            <a:endParaRPr lang="en-US" sz="1200" i="1">
              <a:solidFill>
                <a:schemeClr val="bg1"/>
              </a:solidFill>
            </a:endParaRPr>
          </a:p>
          <a:p>
            <a:r>
              <a:rPr lang="en-US" sz="1200" i="1">
                <a:solidFill>
                  <a:schemeClr val="bg1"/>
                </a:solidFill>
              </a:rPr>
              <a:t>Can you forecast the stock market?</a:t>
            </a:r>
            <a:endParaRPr lang="en-US" sz="1200" i="1">
              <a:solidFill>
                <a:schemeClr val="bg1"/>
              </a:solidFill>
            </a:endParaRPr>
          </a:p>
          <a:p>
            <a:endParaRPr lang="en-US" sz="1200">
              <a:solidFill>
                <a:schemeClr val="bg1"/>
              </a:solidFill>
            </a:endParaRPr>
          </a:p>
          <a:p>
            <a:r>
              <a:rPr lang="en-US" sz="1200">
                <a:solidFill>
                  <a:schemeClr val="bg1"/>
                </a:solidFill>
              </a:rPr>
              <a:t>My answer to all these is: ... “Unfortunately NO”. And this brings us back</a:t>
            </a:r>
            <a:endParaRPr lang="en-US" sz="1200">
              <a:solidFill>
                <a:schemeClr val="bg1"/>
              </a:solidFill>
            </a:endParaRPr>
          </a:p>
          <a:p>
            <a:r>
              <a:rPr lang="en-US" sz="1200">
                <a:solidFill>
                  <a:schemeClr val="bg1"/>
                </a:solidFill>
              </a:rPr>
              <a:t>to the fundamental question: “what can realistically be forecasted, and what can</a:t>
            </a:r>
            <a:endParaRPr lang="en-US" sz="1200">
              <a:solidFill>
                <a:schemeClr val="bg1"/>
              </a:solidFill>
            </a:endParaRPr>
          </a:p>
          <a:p>
            <a:r>
              <a:rPr lang="en-US" sz="1200">
                <a:solidFill>
                  <a:schemeClr val="bg1"/>
                </a:solidFill>
              </a:rPr>
              <a:t>not?” Maybe more interestingly the latter is what people are really interested in</a:t>
            </a:r>
            <a:endParaRPr lang="en-US" sz="1200">
              <a:solidFill>
                <a:schemeClr val="bg1"/>
              </a:solidFill>
            </a:endParaRPr>
          </a:p>
          <a:p>
            <a:r>
              <a:rPr lang="en-US" sz="1200">
                <a:solidFill>
                  <a:schemeClr val="bg1"/>
                </a:solidFill>
              </a:rPr>
              <a:t>forecasting ...</a:t>
            </a:r>
            <a:endParaRPr lang="en-US" sz="1200">
              <a:solidFill>
                <a:schemeClr val="bg1"/>
              </a:solidFill>
            </a:endParaRPr>
          </a:p>
          <a:p>
            <a:r>
              <a:rPr lang="en-US" sz="1200">
                <a:solidFill>
                  <a:schemeClr val="bg1"/>
                </a:solidFill>
              </a:rPr>
              <a:t>The aforementioned questions are clearly beyond the scope of this chapter ...</a:t>
            </a:r>
            <a:endParaRPr lang="en-US" sz="1200">
              <a:solidFill>
                <a:schemeClr val="bg1"/>
              </a:solidFill>
            </a:endParaRPr>
          </a:p>
          <a:p>
            <a:r>
              <a:rPr lang="en-US" sz="1200">
                <a:solidFill>
                  <a:schemeClr val="bg1"/>
                </a:solidFill>
              </a:rPr>
              <a:t>particularly the weather! The following list is not exhaustive, but we believe captures</a:t>
            </a:r>
            <a:endParaRPr lang="en-US" sz="1200">
              <a:solidFill>
                <a:schemeClr val="bg1"/>
              </a:solidFill>
            </a:endParaRPr>
          </a:p>
          <a:p>
            <a:r>
              <a:rPr lang="en-US" sz="1200">
                <a:solidFill>
                  <a:schemeClr val="bg1"/>
                </a:solidFill>
              </a:rPr>
              <a:t>most of the things people are interested to forecast:</a:t>
            </a:r>
            <a:endParaRPr lang="en-US" sz="1200">
              <a:solidFill>
                <a:schemeClr val="bg1"/>
              </a:solidFill>
            </a:endParaRPr>
          </a:p>
          <a:p>
            <a:endParaRPr lang="en-US" sz="1200">
              <a:solidFill>
                <a:schemeClr val="bg1"/>
              </a:solidFill>
            </a:endParaRPr>
          </a:p>
          <a:p>
            <a:r>
              <a:rPr lang="en-US" sz="1200">
                <a:solidFill>
                  <a:schemeClr val="bg1"/>
                </a:solidFill>
              </a:rPr>
              <a:t>– Gambling / Individual and team performance in sports.</a:t>
            </a:r>
            <a:endParaRPr lang="en-US" sz="1200">
              <a:solidFill>
                <a:schemeClr val="bg1"/>
              </a:solidFill>
            </a:endParaRPr>
          </a:p>
          <a:p>
            <a:r>
              <a:rPr lang="en-US" sz="1200">
                <a:solidFill>
                  <a:schemeClr val="bg1"/>
                </a:solidFill>
              </a:rPr>
              <a:t>– Weather forecasting.</a:t>
            </a:r>
            <a:endParaRPr lang="en-US" sz="1200">
              <a:solidFill>
                <a:schemeClr val="bg1"/>
              </a:solidFill>
            </a:endParaRPr>
          </a:p>
          <a:p>
            <a:r>
              <a:rPr lang="en-US" sz="1200">
                <a:solidFill>
                  <a:schemeClr val="bg1"/>
                </a:solidFill>
              </a:rPr>
              <a:t>– Transportation forecasting.</a:t>
            </a:r>
            <a:endParaRPr lang="en-US" sz="1200">
              <a:solidFill>
                <a:schemeClr val="bg1"/>
              </a:solidFill>
            </a:endParaRPr>
          </a:p>
          <a:p>
            <a:r>
              <a:rPr lang="en-US" sz="1200">
                <a:solidFill>
                  <a:schemeClr val="bg1"/>
                </a:solidFill>
              </a:rPr>
              <a:t>– Economic forecasting/Major Economic shocks.</a:t>
            </a:r>
            <a:endParaRPr lang="en-US" sz="1200">
              <a:solidFill>
                <a:schemeClr val="bg1"/>
              </a:solidFill>
            </a:endParaRPr>
          </a:p>
          <a:p>
            <a:r>
              <a:rPr lang="en-US" sz="1200">
                <a:solidFill>
                  <a:schemeClr val="bg1"/>
                </a:solidFill>
              </a:rPr>
              <a:t>– Technology forecasting.</a:t>
            </a:r>
            <a:endParaRPr lang="en-US" sz="1200">
              <a:solidFill>
                <a:schemeClr val="bg1"/>
              </a:solidFill>
            </a:endParaRPr>
          </a:p>
          <a:p>
            <a:r>
              <a:rPr lang="en-US" sz="1200">
                <a:solidFill>
                  <a:schemeClr val="bg1"/>
                </a:solidFill>
              </a:rPr>
              <a:t>– Earthquake prediction/Major catastrophes.</a:t>
            </a:r>
            <a:endParaRPr lang="en-US" sz="1200">
              <a:solidFill>
                <a:schemeClr val="bg1"/>
              </a:solidFill>
            </a:endParaRPr>
          </a:p>
          <a:p>
            <a:r>
              <a:rPr lang="en-US" sz="1200">
                <a:solidFill>
                  <a:schemeClr val="bg1"/>
                </a:solidFill>
              </a:rPr>
              <a:t>– Land use/Real estate forecasting.</a:t>
            </a:r>
            <a:endParaRPr lang="en-US" sz="1200">
              <a:solidFill>
                <a:schemeClr val="bg1"/>
              </a:solidFill>
            </a:endParaRPr>
          </a:p>
          <a:p>
            <a:r>
              <a:rPr lang="en-US" sz="1200">
                <a:solidFill>
                  <a:schemeClr val="bg1"/>
                </a:solidFill>
              </a:rPr>
              <a:t>– Long term/Strategic forecasting/Foresight.</a:t>
            </a:r>
            <a:endParaRPr lang="en-US" sz="12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5" name="Text Box 4"/>
          <p:cNvSpPr txBox="1"/>
          <p:nvPr/>
        </p:nvSpPr>
        <p:spPr>
          <a:xfrm>
            <a:off x="97790" y="56515"/>
            <a:ext cx="4572000" cy="306705"/>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5 Evaluating Forecast Accuracy</a:t>
            </a:r>
            <a:endParaRPr lang="en-US" sz="1400" b="1">
              <a:solidFill>
                <a:schemeClr val="bg1"/>
              </a:solidFill>
              <a:latin typeface="Arial" panose="020B0604020202020204" pitchFamily="34" charset="0"/>
              <a:cs typeface="Arial" panose="020B0604020202020204" pitchFamily="34" charset="0"/>
            </a:endParaRPr>
          </a:p>
        </p:txBody>
      </p:sp>
      <p:pic>
        <p:nvPicPr>
          <p:cNvPr id="14" name="图片 2" descr="32313534313136373b32313534313134383bb7a2cfd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1888" y="56556"/>
            <a:ext cx="236758" cy="236758"/>
          </a:xfrm>
          <a:prstGeom prst="rect">
            <a:avLst/>
          </a:prstGeom>
        </p:spPr>
      </p:pic>
      <p:pic>
        <p:nvPicPr>
          <p:cNvPr id="6" name="Picture 5"/>
          <p:cNvPicPr>
            <a:picLocks noChangeAspect="1"/>
          </p:cNvPicPr>
          <p:nvPr/>
        </p:nvPicPr>
        <p:blipFill>
          <a:blip r:embed="rId4"/>
          <a:stretch>
            <a:fillRect/>
          </a:stretch>
        </p:blipFill>
        <p:spPr>
          <a:xfrm>
            <a:off x="369570" y="581025"/>
            <a:ext cx="8348980" cy="2254885"/>
          </a:xfrm>
          <a:prstGeom prst="rect">
            <a:avLst/>
          </a:prstGeom>
        </p:spPr>
      </p:pic>
      <p:pic>
        <p:nvPicPr>
          <p:cNvPr id="7" name="Picture 6"/>
          <p:cNvPicPr>
            <a:picLocks noChangeAspect="1"/>
          </p:cNvPicPr>
          <p:nvPr/>
        </p:nvPicPr>
        <p:blipFill>
          <a:blip r:embed="rId5"/>
          <a:stretch>
            <a:fillRect/>
          </a:stretch>
        </p:blipFill>
        <p:spPr>
          <a:xfrm>
            <a:off x="369570" y="2790190"/>
            <a:ext cx="8348980" cy="1706245"/>
          </a:xfrm>
          <a:prstGeom prst="rect">
            <a:avLst/>
          </a:prstGeom>
        </p:spPr>
      </p:pic>
      <p:sp>
        <p:nvSpPr>
          <p:cNvPr id="38" name="矩形 20"/>
          <p:cNvSpPr/>
          <p:nvPr/>
        </p:nvSpPr>
        <p:spPr>
          <a:xfrm rot="5400000">
            <a:off x="2451100" y="-1751330"/>
            <a:ext cx="4133850" cy="856996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4" name="Text Box 3"/>
          <p:cNvSpPr txBox="1"/>
          <p:nvPr/>
        </p:nvSpPr>
        <p:spPr>
          <a:xfrm>
            <a:off x="242570" y="0"/>
            <a:ext cx="8901430" cy="5015865"/>
          </a:xfrm>
          <a:prstGeom prst="rect">
            <a:avLst/>
          </a:prstGeom>
          <a:noFill/>
        </p:spPr>
        <p:txBody>
          <a:bodyPr wrap="square" rtlCol="0" anchor="t">
            <a:spAutoFit/>
          </a:bodyPr>
          <a:p>
            <a:r>
              <a:rPr lang="en-US" sz="1600">
                <a:solidFill>
                  <a:schemeClr val="bg1"/>
                </a:solidFill>
              </a:rPr>
              <a:t>Some practical considerations: It is not appropriate to compare these error</a:t>
            </a:r>
            <a:endParaRPr lang="en-US" sz="1600">
              <a:solidFill>
                <a:schemeClr val="bg1"/>
              </a:solidFill>
            </a:endParaRPr>
          </a:p>
          <a:p>
            <a:r>
              <a:rPr lang="en-US" sz="1600">
                <a:solidFill>
                  <a:schemeClr val="bg1"/>
                </a:solidFill>
              </a:rPr>
              <a:t>measures across models that do and do not incorporate trend and seasonality. The</a:t>
            </a:r>
            <a:endParaRPr lang="en-US" sz="1600">
              <a:solidFill>
                <a:schemeClr val="bg1"/>
              </a:solidFill>
            </a:endParaRPr>
          </a:p>
          <a:p>
            <a:r>
              <a:rPr lang="en-US" sz="1600">
                <a:solidFill>
                  <a:schemeClr val="bg1"/>
                </a:solidFill>
              </a:rPr>
              <a:t>reason is that even those accommodations can be somewhat ad hoc. Moreover, the</a:t>
            </a:r>
            <a:endParaRPr lang="en-US" sz="1600">
              <a:solidFill>
                <a:schemeClr val="bg1"/>
              </a:solidFill>
            </a:endParaRPr>
          </a:p>
          <a:p>
            <a:r>
              <a:rPr lang="en-US" sz="1600">
                <a:solidFill>
                  <a:schemeClr val="bg1"/>
                </a:solidFill>
              </a:rPr>
              <a:t>errors could be correlated, and therefore adding them across periods might create a</a:t>
            </a:r>
            <a:endParaRPr lang="en-US" sz="1600">
              <a:solidFill>
                <a:schemeClr val="bg1"/>
              </a:solidFill>
            </a:endParaRPr>
          </a:p>
          <a:p>
            <a:r>
              <a:rPr lang="en-US" sz="1600">
                <a:solidFill>
                  <a:schemeClr val="bg1"/>
                </a:solidFill>
              </a:rPr>
              <a:t>wrong notion of overall accuracy. ACF diagnoses of the errors might reveal patterns</a:t>
            </a:r>
            <a:endParaRPr lang="en-US" sz="1600">
              <a:solidFill>
                <a:schemeClr val="bg1"/>
              </a:solidFill>
            </a:endParaRPr>
          </a:p>
          <a:p>
            <a:r>
              <a:rPr lang="en-US" sz="1600">
                <a:solidFill>
                  <a:schemeClr val="bg1"/>
                </a:solidFill>
              </a:rPr>
              <a:t>that can help identify seasonality and trends as mentioned in several places in the</a:t>
            </a:r>
            <a:endParaRPr lang="en-US" sz="1600">
              <a:solidFill>
                <a:schemeClr val="bg1"/>
              </a:solidFill>
            </a:endParaRPr>
          </a:p>
          <a:p>
            <a:r>
              <a:rPr lang="en-US" sz="1600">
                <a:solidFill>
                  <a:schemeClr val="bg1"/>
                </a:solidFill>
              </a:rPr>
              <a:t>chapter. In addition, out of sample testing is also recommended.</a:t>
            </a:r>
            <a:endParaRPr lang="en-US" sz="1600">
              <a:solidFill>
                <a:schemeClr val="bg1"/>
              </a:solidFill>
            </a:endParaRPr>
          </a:p>
          <a:p>
            <a:r>
              <a:rPr lang="en-US" sz="1600">
                <a:solidFill>
                  <a:schemeClr val="bg1"/>
                </a:solidFill>
              </a:rPr>
              <a:t>The error estimates are for the forecast for the current period. However, they can</a:t>
            </a:r>
            <a:endParaRPr lang="en-US" sz="1600">
              <a:solidFill>
                <a:schemeClr val="bg1"/>
              </a:solidFill>
            </a:endParaRPr>
          </a:p>
          <a:p>
            <a:r>
              <a:rPr lang="en-US" sz="1600">
                <a:solidFill>
                  <a:schemeClr val="bg1"/>
                </a:solidFill>
              </a:rPr>
              <a:t>also be computed two steps or three steps ahead. This is done by comparing the</a:t>
            </a:r>
            <a:endParaRPr lang="en-US" sz="1600">
              <a:solidFill>
                <a:schemeClr val="bg1"/>
              </a:solidFill>
            </a:endParaRPr>
          </a:p>
          <a:p>
            <a:r>
              <a:rPr lang="en-US" sz="1600">
                <a:solidFill>
                  <a:schemeClr val="bg1"/>
                </a:solidFill>
              </a:rPr>
              <a:t>actual versus the forecast obtained for that period, but two or three periods ago.</a:t>
            </a:r>
            <a:endParaRPr lang="en-US" sz="1600">
              <a:solidFill>
                <a:schemeClr val="bg1"/>
              </a:solidFill>
            </a:endParaRPr>
          </a:p>
          <a:p>
            <a:r>
              <a:rPr lang="en-US" sz="1600">
                <a:solidFill>
                  <a:schemeClr val="bg1"/>
                </a:solidFill>
              </a:rPr>
              <a:t>Often, prediction intervals are necessary to the user. For example, one might like</a:t>
            </a:r>
            <a:endParaRPr lang="en-US" sz="1600">
              <a:solidFill>
                <a:schemeClr val="bg1"/>
              </a:solidFill>
            </a:endParaRPr>
          </a:p>
          <a:p>
            <a:r>
              <a:rPr lang="en-US" sz="1600">
                <a:solidFill>
                  <a:schemeClr val="bg1"/>
                </a:solidFill>
              </a:rPr>
              <a:t>to know how the uncertainty in the forecast values changes for different forecast</a:t>
            </a:r>
            <a:endParaRPr lang="en-US" sz="1600">
              <a:solidFill>
                <a:schemeClr val="bg1"/>
              </a:solidFill>
            </a:endParaRPr>
          </a:p>
          <a:p>
            <a:r>
              <a:rPr lang="en-US" sz="1600">
                <a:solidFill>
                  <a:schemeClr val="bg1"/>
                </a:solidFill>
              </a:rPr>
              <a:t>horizons. The inventory planner would like to use the prediction interval to source</a:t>
            </a:r>
            <a:endParaRPr lang="en-US" sz="1600">
              <a:solidFill>
                <a:schemeClr val="bg1"/>
              </a:solidFill>
            </a:endParaRPr>
          </a:p>
          <a:p>
            <a:r>
              <a:rPr lang="en-US" sz="1600">
                <a:solidFill>
                  <a:schemeClr val="bg1"/>
                </a:solidFill>
              </a:rPr>
              <a:t>sufficient number of parts to ensure s/he does not run out of stock more than 10% of</a:t>
            </a:r>
            <a:endParaRPr lang="en-US" sz="1600">
              <a:solidFill>
                <a:schemeClr val="bg1"/>
              </a:solidFill>
            </a:endParaRPr>
          </a:p>
          <a:p>
            <a:r>
              <a:rPr lang="en-US" sz="1600">
                <a:solidFill>
                  <a:schemeClr val="bg1"/>
                </a:solidFill>
              </a:rPr>
              <a:t>the time. A farmer might like to know what extent price can deviate if the produce is</a:t>
            </a:r>
            <a:endParaRPr lang="en-US" sz="1600">
              <a:solidFill>
                <a:schemeClr val="bg1"/>
              </a:solidFill>
            </a:endParaRPr>
          </a:p>
          <a:p>
            <a:r>
              <a:rPr lang="en-US" sz="1600">
                <a:solidFill>
                  <a:schemeClr val="bg1"/>
                </a:solidFill>
              </a:rPr>
              <a:t>harvested and sold next week instead of right now. As one may anticipate, making</a:t>
            </a:r>
            <a:endParaRPr lang="en-US" sz="1600">
              <a:solidFill>
                <a:schemeClr val="bg1"/>
              </a:solidFill>
            </a:endParaRPr>
          </a:p>
          <a:p>
            <a:r>
              <a:rPr lang="en-US" sz="1600">
                <a:solidFill>
                  <a:schemeClr val="bg1"/>
                </a:solidFill>
              </a:rPr>
              <a:t>these types of predictions involves making assumptions about the structure of error</a:t>
            </a:r>
            <a:endParaRPr lang="en-US" sz="1600">
              <a:solidFill>
                <a:schemeClr val="bg1"/>
              </a:solidFill>
            </a:endParaRPr>
          </a:p>
          <a:p>
            <a:r>
              <a:rPr lang="en-US" sz="1600">
                <a:solidFill>
                  <a:schemeClr val="bg1"/>
                </a:solidFill>
              </a:rPr>
              <a:t>distribution. Forecasting packages often produce 1.25 times the MAD as an estimate</a:t>
            </a:r>
            <a:endParaRPr lang="en-US" sz="1600">
              <a:solidFill>
                <a:schemeClr val="bg1"/>
              </a:solidFill>
            </a:endParaRPr>
          </a:p>
          <a:p>
            <a:r>
              <a:rPr lang="en-US" sz="1600">
                <a:solidFill>
                  <a:schemeClr val="bg1"/>
                </a:solidFill>
              </a:rPr>
              <a:t>of standard deviation. One may also compute a heuristic interval by using past data,</a:t>
            </a:r>
            <a:endParaRPr lang="en-US" sz="1600">
              <a:solidFill>
                <a:schemeClr val="bg1"/>
              </a:solidFill>
            </a:endParaRPr>
          </a:p>
          <a:p>
            <a:r>
              <a:rPr lang="en-US" sz="1600">
                <a:solidFill>
                  <a:schemeClr val="bg1"/>
                </a:solidFill>
              </a:rPr>
              <a:t>generate a forecast, and determine the interval by trial and error.</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pic>
        <p:nvPicPr>
          <p:cNvPr id="14" name="图片 2" descr="32313534313136373b32313534313134383bb7a2cfd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548063" y="26076"/>
            <a:ext cx="236758" cy="236758"/>
          </a:xfrm>
          <a:prstGeom prst="rect">
            <a:avLst/>
          </a:prstGeom>
        </p:spPr>
      </p:pic>
      <p:sp>
        <p:nvSpPr>
          <p:cNvPr id="5" name="Text Box 4"/>
          <p:cNvSpPr txBox="1"/>
          <p:nvPr/>
        </p:nvSpPr>
        <p:spPr>
          <a:xfrm>
            <a:off x="97790" y="26035"/>
            <a:ext cx="4156710"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6 Conclusion</a:t>
            </a:r>
            <a:endParaRPr lang="en-US" sz="1600" b="1">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232410" y="363220"/>
            <a:ext cx="8373110" cy="1568450"/>
          </a:xfrm>
          <a:prstGeom prst="rect">
            <a:avLst/>
          </a:prstGeom>
          <a:noFill/>
        </p:spPr>
        <p:txBody>
          <a:bodyPr wrap="square" rtlCol="0" anchor="t">
            <a:spAutoFit/>
          </a:bodyPr>
          <a:p>
            <a:r>
              <a:rPr lang="en-US" sz="1600">
                <a:solidFill>
                  <a:schemeClr val="bg1"/>
                </a:solidFill>
              </a:rPr>
              <a:t>This chapter aims to provide managers/executives as well as managers-to-be</a:t>
            </a:r>
            <a:endParaRPr lang="en-US" sz="1600">
              <a:solidFill>
                <a:schemeClr val="bg1"/>
              </a:solidFill>
            </a:endParaRPr>
          </a:p>
          <a:p>
            <a:r>
              <a:rPr lang="en-US" sz="1600">
                <a:solidFill>
                  <a:schemeClr val="bg1"/>
                </a:solidFill>
              </a:rPr>
              <a:t>(PG/MBA students), with the necessary background knowledge and software tools</a:t>
            </a:r>
            <a:endParaRPr lang="en-US" sz="1600">
              <a:solidFill>
                <a:schemeClr val="bg1"/>
              </a:solidFill>
            </a:endParaRPr>
          </a:p>
          <a:p>
            <a:r>
              <a:rPr lang="en-US" sz="1600">
                <a:solidFill>
                  <a:schemeClr val="bg1"/>
                </a:solidFill>
              </a:rPr>
              <a:t>to run a successful business forecasting analytics function. Ok ... but there at</a:t>
            </a:r>
            <a:endParaRPr lang="en-US" sz="1600">
              <a:solidFill>
                <a:schemeClr val="bg1"/>
              </a:solidFill>
            </a:endParaRPr>
          </a:p>
          <a:p>
            <a:r>
              <a:rPr lang="en-US" sz="1600">
                <a:solidFill>
                  <a:schemeClr val="bg1"/>
                </a:solidFill>
              </a:rPr>
              <a:t>least 50 titles out there in business forecasting! ... Why do we need another one</a:t>
            </a:r>
            <a:endParaRPr lang="en-US" sz="1600">
              <a:solidFill>
                <a:schemeClr val="bg1"/>
              </a:solidFill>
            </a:endParaRPr>
          </a:p>
          <a:p>
            <a:r>
              <a:rPr lang="en-US" sz="1600">
                <a:solidFill>
                  <a:schemeClr val="bg1"/>
                </a:solidFill>
              </a:rPr>
              <a:t>recapturing the analytics end of? This chapter is not about all the things you could</a:t>
            </a:r>
            <a:endParaRPr lang="en-US" sz="1600">
              <a:solidFill>
                <a:schemeClr val="bg1"/>
              </a:solidFill>
            </a:endParaRPr>
          </a:p>
          <a:p>
            <a:r>
              <a:rPr lang="en-US" sz="1600">
                <a:solidFill>
                  <a:schemeClr val="bg1"/>
                </a:solidFill>
              </a:rPr>
              <a:t>possibly do when you are faced with a forecasting task.</a:t>
            </a:r>
            <a:endParaRPr lang="en-US" sz="1600">
              <a:solidFill>
                <a:schemeClr val="bg1"/>
              </a:solidFill>
            </a:endParaRPr>
          </a:p>
        </p:txBody>
      </p:sp>
      <p:sp>
        <p:nvSpPr>
          <p:cNvPr id="7" name="Text Box 6"/>
          <p:cNvSpPr txBox="1"/>
          <p:nvPr/>
        </p:nvSpPr>
        <p:spPr>
          <a:xfrm>
            <a:off x="1047750" y="1870075"/>
            <a:ext cx="7510780" cy="3291840"/>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Electronic Supplementary Material</a:t>
            </a:r>
            <a:endParaRPr lang="en-US" sz="1600" b="1">
              <a:solidFill>
                <a:schemeClr val="bg1"/>
              </a:solidFill>
              <a:latin typeface="Arial" panose="020B0604020202020204" pitchFamily="34" charset="0"/>
              <a:cs typeface="Arial" panose="020B0604020202020204" pitchFamily="34" charset="0"/>
            </a:endParaRPr>
          </a:p>
          <a:p>
            <a:endParaRPr lang="en-US" sz="1600" b="1">
              <a:solidFill>
                <a:schemeClr val="bg1"/>
              </a:solidFill>
              <a:latin typeface="Arial" panose="020B0604020202020204" pitchFamily="34" charset="0"/>
              <a:cs typeface="Arial" panose="020B0604020202020204" pitchFamily="34" charset="0"/>
            </a:endParaRPr>
          </a:p>
          <a:p>
            <a:r>
              <a:rPr lang="en-US" sz="1600">
                <a:solidFill>
                  <a:schemeClr val="bg1"/>
                </a:solidFill>
              </a:rPr>
              <a:t>All the datasets, code, and other material referred in this section are available in</a:t>
            </a:r>
            <a:endParaRPr lang="en-US" sz="1600">
              <a:solidFill>
                <a:schemeClr val="bg1"/>
              </a:solidFill>
            </a:endParaRPr>
          </a:p>
          <a:p>
            <a:r>
              <a:rPr lang="en-US" sz="1600">
                <a:solidFill>
                  <a:schemeClr val="bg1"/>
                </a:solidFill>
              </a:rPr>
              <a:t>www.allaboutanalytics.net.</a:t>
            </a:r>
            <a:endParaRPr lang="en-US" sz="1600">
              <a:solidFill>
                <a:schemeClr val="bg1"/>
              </a:solidFill>
            </a:endParaRPr>
          </a:p>
          <a:p>
            <a:r>
              <a:rPr lang="en-US" sz="1600">
                <a:solidFill>
                  <a:schemeClr val="bg1"/>
                </a:solidFill>
              </a:rPr>
              <a:t>• Data 12.1: Data - ARIMA.csv</a:t>
            </a:r>
            <a:endParaRPr lang="en-US" sz="1600">
              <a:solidFill>
                <a:schemeClr val="bg1"/>
              </a:solidFill>
            </a:endParaRPr>
          </a:p>
          <a:p>
            <a:r>
              <a:rPr lang="en-US" sz="1600">
                <a:solidFill>
                  <a:schemeClr val="bg1"/>
                </a:solidFill>
              </a:rPr>
              <a:t>• Data 12.2: Data - Croston and SBA.csv</a:t>
            </a:r>
            <a:endParaRPr lang="en-US" sz="1600">
              <a:solidFill>
                <a:schemeClr val="bg1"/>
              </a:solidFill>
            </a:endParaRPr>
          </a:p>
          <a:p>
            <a:r>
              <a:rPr lang="en-US" sz="1600">
                <a:solidFill>
                  <a:schemeClr val="bg1"/>
                </a:solidFill>
              </a:rPr>
              <a:t>• Data 12.3: Data - Damped Holt.csv</a:t>
            </a:r>
            <a:endParaRPr lang="en-US" sz="1600">
              <a:solidFill>
                <a:schemeClr val="bg1"/>
              </a:solidFill>
            </a:endParaRPr>
          </a:p>
          <a:p>
            <a:r>
              <a:rPr lang="en-US" sz="1600">
                <a:solidFill>
                  <a:schemeClr val="bg1"/>
                </a:solidFill>
              </a:rPr>
              <a:t>• Data 12.4: Data - SES, ARRSES, Holt, HoltWinter.csv</a:t>
            </a:r>
            <a:endParaRPr lang="en-US" sz="1600">
              <a:solidFill>
                <a:schemeClr val="bg1"/>
              </a:solidFill>
            </a:endParaRPr>
          </a:p>
          <a:p>
            <a:r>
              <a:rPr lang="en-US" sz="1600">
                <a:solidFill>
                  <a:schemeClr val="bg1"/>
                </a:solidFill>
              </a:rPr>
              <a:t>• Data 12.5: Data - Theta.csv</a:t>
            </a:r>
            <a:endParaRPr lang="en-US" sz="1600">
              <a:solidFill>
                <a:schemeClr val="bg1"/>
              </a:solidFill>
            </a:endParaRPr>
          </a:p>
          <a:p>
            <a:r>
              <a:rPr lang="en-US" sz="1600">
                <a:solidFill>
                  <a:schemeClr val="bg1"/>
                </a:solidFill>
              </a:rPr>
              <a:t>• Data 12.6: FA - Excel Template.xlsx</a:t>
            </a:r>
            <a:endParaRPr lang="en-US" sz="1600">
              <a:solidFill>
                <a:schemeClr val="bg1"/>
              </a:solidFill>
            </a:endParaRPr>
          </a:p>
          <a:p>
            <a:r>
              <a:rPr lang="en-US" sz="1600">
                <a:solidFill>
                  <a:schemeClr val="bg1"/>
                </a:solidFill>
              </a:rPr>
              <a:t>• Code 12.1: Forecasting Analytics.R</a:t>
            </a:r>
            <a:endParaRPr lang="en-US" sz="1600">
              <a:solidFill>
                <a:schemeClr val="bg1"/>
              </a:solidFill>
            </a:endParaRPr>
          </a:p>
          <a:p>
            <a:r>
              <a:rPr lang="en-US" sz="1600">
                <a:solidFill>
                  <a:schemeClr val="bg1"/>
                </a:solidFill>
              </a:rPr>
              <a:t>• Data 12.7: Forecasting chapter - Consolidated Output.xlsx</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3" name="Text Box 2"/>
          <p:cNvSpPr txBox="1"/>
          <p:nvPr/>
        </p:nvSpPr>
        <p:spPr>
          <a:xfrm>
            <a:off x="109220" y="0"/>
            <a:ext cx="4572000"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Exercises</a:t>
            </a:r>
            <a:endParaRPr lang="en-US" sz="1600" b="1">
              <a:solidFill>
                <a:schemeClr val="bg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639445" y="433070"/>
            <a:ext cx="7526655" cy="2139315"/>
          </a:xfrm>
          <a:prstGeom prst="rect">
            <a:avLst/>
          </a:prstGeom>
        </p:spPr>
      </p:pic>
      <p:pic>
        <p:nvPicPr>
          <p:cNvPr id="9" name="Picture 8"/>
          <p:cNvPicPr>
            <a:picLocks noChangeAspect="1"/>
          </p:cNvPicPr>
          <p:nvPr/>
        </p:nvPicPr>
        <p:blipFill>
          <a:blip r:embed="rId3"/>
          <a:stretch>
            <a:fillRect/>
          </a:stretch>
        </p:blipFill>
        <p:spPr>
          <a:xfrm>
            <a:off x="639445" y="2788285"/>
            <a:ext cx="7526655" cy="2068195"/>
          </a:xfrm>
          <a:prstGeom prst="rect">
            <a:avLst/>
          </a:prstGeom>
        </p:spPr>
      </p:pic>
      <p:sp>
        <p:nvSpPr>
          <p:cNvPr id="10" name="矩形 20"/>
          <p:cNvSpPr/>
          <p:nvPr/>
        </p:nvSpPr>
        <p:spPr>
          <a:xfrm rot="5400000">
            <a:off x="2092960" y="-1223010"/>
            <a:ext cx="4643120" cy="778637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stretch>
            <a:fillRect/>
          </a:stretch>
        </p:blipFill>
        <p:spPr>
          <a:xfrm>
            <a:off x="695325" y="347980"/>
            <a:ext cx="7708900" cy="4396105"/>
          </a:xfrm>
          <a:prstGeom prst="rect">
            <a:avLst/>
          </a:prstGeom>
        </p:spPr>
      </p:pic>
      <p:sp>
        <p:nvSpPr>
          <p:cNvPr id="5" name="矩形 20"/>
          <p:cNvSpPr/>
          <p:nvPr/>
        </p:nvSpPr>
        <p:spPr>
          <a:xfrm rot="5400000">
            <a:off x="2196465" y="-1428750"/>
            <a:ext cx="4678045" cy="793623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5" name="Text Box 4"/>
          <p:cNvSpPr txBox="1"/>
          <p:nvPr/>
        </p:nvSpPr>
        <p:spPr>
          <a:xfrm>
            <a:off x="97790" y="26035"/>
            <a:ext cx="1450340" cy="33718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Appendix 1</a:t>
            </a:r>
            <a:endParaRPr lang="en-US" sz="1600" b="1">
              <a:solidFill>
                <a:schemeClr val="bg1"/>
              </a:solidFill>
              <a:latin typeface="Arial" panose="020B0604020202020204" pitchFamily="34" charset="0"/>
              <a:cs typeface="Arial" panose="020B0604020202020204" pitchFamily="34" charset="0"/>
            </a:endParaRPr>
          </a:p>
        </p:txBody>
      </p:sp>
      <p:sp>
        <p:nvSpPr>
          <p:cNvPr id="2" name="Text Box 1"/>
          <p:cNvSpPr txBox="1"/>
          <p:nvPr/>
        </p:nvSpPr>
        <p:spPr>
          <a:xfrm>
            <a:off x="257175" y="363220"/>
            <a:ext cx="8607425" cy="4615815"/>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Example:</a:t>
            </a:r>
            <a:r>
              <a:rPr lang="en-US" sz="1400">
                <a:solidFill>
                  <a:schemeClr val="bg1"/>
                </a:solidFill>
              </a:rPr>
              <a:t> The monthly sales (in million USD) of Vodka is given for the period</a:t>
            </a:r>
            <a:endParaRPr lang="en-US" sz="1400">
              <a:solidFill>
                <a:schemeClr val="bg1"/>
              </a:solidFill>
            </a:endParaRPr>
          </a:p>
          <a:p>
            <a:r>
              <a:rPr lang="en-US" sz="1400">
                <a:solidFill>
                  <a:schemeClr val="bg1"/>
                </a:solidFill>
              </a:rPr>
              <a:t>1968–1970. We want to forecast the sales for the year 2016 using various forecasting</a:t>
            </a:r>
            <a:endParaRPr lang="en-US" sz="1400">
              <a:solidFill>
                <a:schemeClr val="bg1"/>
              </a:solidFill>
            </a:endParaRPr>
          </a:p>
          <a:p>
            <a:r>
              <a:rPr lang="en-US" sz="1400">
                <a:solidFill>
                  <a:schemeClr val="bg1"/>
                </a:solidFill>
              </a:rPr>
              <a:t>methods—SES, ARRSES, Holt, Holt–Winters (Additive/Multiplicative).</a:t>
            </a:r>
            <a:endParaRPr lang="en-US" sz="1400">
              <a:solidFill>
                <a:schemeClr val="bg1"/>
              </a:solidFill>
            </a:endParaRPr>
          </a:p>
          <a:p>
            <a:r>
              <a:rPr lang="en-US" sz="1400" b="1">
                <a:solidFill>
                  <a:schemeClr val="bg1"/>
                </a:solidFill>
                <a:latin typeface="Arial" panose="020B0604020202020204" pitchFamily="34" charset="0"/>
                <a:cs typeface="Arial" panose="020B0604020202020204" pitchFamily="34" charset="0"/>
              </a:rPr>
              <a:t>Data:</a:t>
            </a:r>
            <a:r>
              <a:rPr lang="en-US" sz="1400">
                <a:solidFill>
                  <a:schemeClr val="bg1"/>
                </a:solidFill>
              </a:rPr>
              <a:t> The data can be downloaded from the book’s website and the dataset name</a:t>
            </a:r>
            <a:endParaRPr lang="en-US" sz="1400">
              <a:solidFill>
                <a:schemeClr val="bg1"/>
              </a:solidFill>
            </a:endParaRPr>
          </a:p>
          <a:p>
            <a:r>
              <a:rPr lang="en-US" sz="1400">
                <a:solidFill>
                  <a:schemeClr val="bg1"/>
                </a:solidFill>
              </a:rPr>
              <a:t>is “Data - SES, ARRSES, Holt, HoltWinter.csv”. You can also refer to Table 12.6 for</a:t>
            </a:r>
            <a:endParaRPr lang="en-US" sz="1400">
              <a:solidFill>
                <a:schemeClr val="bg1"/>
              </a:solidFill>
            </a:endParaRPr>
          </a:p>
          <a:p>
            <a:r>
              <a:rPr lang="en-US" sz="1400">
                <a:solidFill>
                  <a:schemeClr val="bg1"/>
                </a:solidFill>
              </a:rPr>
              <a:t>data.</a:t>
            </a:r>
            <a:endParaRPr lang="en-US" sz="1400">
              <a:solidFill>
                <a:schemeClr val="bg1"/>
              </a:solidFill>
            </a:endParaRPr>
          </a:p>
          <a:p>
            <a:r>
              <a:rPr lang="en-US" sz="1400" b="1">
                <a:solidFill>
                  <a:schemeClr val="bg1"/>
                </a:solidFill>
                <a:latin typeface="Arial" panose="020B0604020202020204" pitchFamily="34" charset="0"/>
                <a:cs typeface="Arial" panose="020B0604020202020204" pitchFamily="34" charset="0"/>
              </a:rPr>
              <a:t>R Code (to read data)</a:t>
            </a:r>
            <a:endParaRPr lang="en-US" sz="1400" b="1">
              <a:solidFill>
                <a:schemeClr val="bg1"/>
              </a:solidFill>
              <a:latin typeface="Arial" panose="020B0604020202020204" pitchFamily="34" charset="0"/>
              <a:cs typeface="Arial" panose="020B0604020202020204" pitchFamily="34" charset="0"/>
            </a:endParaRPr>
          </a:p>
          <a:p>
            <a:r>
              <a:rPr lang="en-US" sz="1400" i="1">
                <a:solidFill>
                  <a:schemeClr val="bg1"/>
                </a:solidFill>
              </a:rPr>
              <a:t>read.csv (“filename.ext”, header = TRUE)</a:t>
            </a:r>
            <a:endParaRPr lang="en-US" sz="1400" i="1">
              <a:solidFill>
                <a:schemeClr val="bg1"/>
              </a:solidFill>
            </a:endParaRPr>
          </a:p>
          <a:p>
            <a:r>
              <a:rPr lang="en-US" sz="1400" b="1">
                <a:solidFill>
                  <a:schemeClr val="bg1"/>
                </a:solidFill>
                <a:latin typeface="Arial" panose="020B0604020202020204" pitchFamily="34" charset="0"/>
                <a:cs typeface="Arial" panose="020B0604020202020204" pitchFamily="34" charset="0"/>
              </a:rPr>
              <a:t>SES Method</a:t>
            </a:r>
            <a:endParaRPr lang="en-US" sz="1400" b="1">
              <a:solidFill>
                <a:schemeClr val="bg1"/>
              </a:solidFill>
              <a:latin typeface="Arial" panose="020B0604020202020204" pitchFamily="34" charset="0"/>
              <a:cs typeface="Arial" panose="020B0604020202020204" pitchFamily="34" charset="0"/>
            </a:endParaRPr>
          </a:p>
          <a:p>
            <a:r>
              <a:rPr lang="en-US" sz="1400" b="1">
                <a:solidFill>
                  <a:schemeClr val="bg1"/>
                </a:solidFill>
                <a:latin typeface="Arial" panose="020B0604020202020204" pitchFamily="34" charset="0"/>
                <a:cs typeface="Arial" panose="020B0604020202020204" pitchFamily="34" charset="0"/>
              </a:rPr>
              <a:t>Install forecast package</a:t>
            </a:r>
            <a:endParaRPr lang="en-US" sz="1400">
              <a:solidFill>
                <a:schemeClr val="bg1"/>
              </a:solidFill>
            </a:endParaRPr>
          </a:p>
          <a:p>
            <a:r>
              <a:rPr lang="en-US" sz="1400" i="1">
                <a:solidFill>
                  <a:schemeClr val="bg1"/>
                </a:solidFill>
              </a:rPr>
              <a:t>install.packages(“forecast”)</a:t>
            </a:r>
            <a:endParaRPr lang="en-US" sz="1400" i="1">
              <a:solidFill>
                <a:schemeClr val="bg1"/>
              </a:solidFill>
            </a:endParaRPr>
          </a:p>
          <a:p>
            <a:r>
              <a:rPr lang="en-US" sz="1400" b="1">
                <a:solidFill>
                  <a:schemeClr val="bg1"/>
                </a:solidFill>
                <a:latin typeface="Arial" panose="020B0604020202020204" pitchFamily="34" charset="0"/>
                <a:cs typeface="Arial" panose="020B0604020202020204" pitchFamily="34" charset="0"/>
              </a:rPr>
              <a:t>R function</a:t>
            </a:r>
            <a:endParaRPr lang="en-US" sz="1400" b="1">
              <a:solidFill>
                <a:schemeClr val="bg1"/>
              </a:solidFill>
              <a:latin typeface="Arial" panose="020B0604020202020204" pitchFamily="34" charset="0"/>
              <a:cs typeface="Arial" panose="020B0604020202020204" pitchFamily="34" charset="0"/>
            </a:endParaRPr>
          </a:p>
          <a:p>
            <a:r>
              <a:rPr lang="en-US" sz="1400" i="1">
                <a:solidFill>
                  <a:schemeClr val="bg1"/>
                </a:solidFill>
              </a:rPr>
              <a:t>ses (&lt;Univariate vector of observations&gt;, h = &lt;number of periods</a:t>
            </a:r>
            <a:endParaRPr lang="en-US" sz="1400" i="1">
              <a:solidFill>
                <a:schemeClr val="bg1"/>
              </a:solidFill>
            </a:endParaRPr>
          </a:p>
          <a:p>
            <a:r>
              <a:rPr lang="en-US" sz="1400" i="1">
                <a:solidFill>
                  <a:schemeClr val="bg1"/>
                </a:solidFill>
              </a:rPr>
              <a:t>to forecast)</a:t>
            </a:r>
            <a:endParaRPr lang="en-US" sz="1400" i="1">
              <a:solidFill>
                <a:schemeClr val="bg1"/>
              </a:solidFill>
            </a:endParaRPr>
          </a:p>
          <a:p>
            <a:r>
              <a:rPr lang="en-US" sz="1400">
                <a:solidFill>
                  <a:schemeClr val="bg1"/>
                </a:solidFill>
              </a:rPr>
              <a:t>Note: The ses function in R by default optimizes both the value of alpha and the</a:t>
            </a:r>
            <a:endParaRPr lang="en-US" sz="1400">
              <a:solidFill>
                <a:schemeClr val="bg1"/>
              </a:solidFill>
            </a:endParaRPr>
          </a:p>
          <a:p>
            <a:r>
              <a:rPr lang="en-US" sz="1400">
                <a:solidFill>
                  <a:schemeClr val="bg1"/>
                </a:solidFill>
              </a:rPr>
              <a:t>initial value.</a:t>
            </a:r>
            <a:endParaRPr lang="en-US" sz="1400">
              <a:solidFill>
                <a:schemeClr val="bg1"/>
              </a:solidFill>
            </a:endParaRPr>
          </a:p>
          <a:p>
            <a:r>
              <a:rPr lang="en-US" sz="1400">
                <a:solidFill>
                  <a:schemeClr val="bg1"/>
                </a:solidFill>
              </a:rPr>
              <a:t>In case you prefer the output for a specified alpha value then use parameter</a:t>
            </a:r>
            <a:endParaRPr lang="en-US" sz="1400">
              <a:solidFill>
                <a:schemeClr val="bg1"/>
              </a:solidFill>
            </a:endParaRPr>
          </a:p>
          <a:p>
            <a:r>
              <a:rPr lang="en-US" sz="1400" i="1">
                <a:solidFill>
                  <a:schemeClr val="bg1"/>
                </a:solidFill>
              </a:rPr>
              <a:t>&lt;initial = ”simple”&gt;</a:t>
            </a:r>
            <a:endParaRPr lang="en-US" sz="1400" i="1">
              <a:solidFill>
                <a:schemeClr val="bg1"/>
              </a:solidFill>
            </a:endParaRPr>
          </a:p>
          <a:p>
            <a:r>
              <a:rPr lang="en-US" sz="1400">
                <a:solidFill>
                  <a:schemeClr val="bg1"/>
                </a:solidFill>
              </a:rPr>
              <a:t>and set the alpha value in the parameters.</a:t>
            </a:r>
            <a:endParaRPr lang="en-US" sz="1400">
              <a:solidFill>
                <a:schemeClr val="bg1"/>
              </a:solidFill>
            </a:endParaRPr>
          </a:p>
          <a:p>
            <a:r>
              <a:rPr lang="en-US" sz="1400" i="1">
                <a:solidFill>
                  <a:schemeClr val="bg1"/>
                </a:solidFill>
              </a:rPr>
              <a:t>ses(&lt;univariate vector of observations&gt;, h = &lt;number of periods</a:t>
            </a:r>
            <a:endParaRPr lang="en-US" sz="1400" i="1">
              <a:solidFill>
                <a:schemeClr val="bg1"/>
              </a:solidFill>
            </a:endParaRPr>
          </a:p>
          <a:p>
            <a:r>
              <a:rPr lang="en-US" sz="1400" i="1">
                <a:solidFill>
                  <a:schemeClr val="bg1"/>
                </a:solidFill>
              </a:rPr>
              <a:t>to forecast&gt;, alpha = &lt; &gt;, initial = “simple”)</a:t>
            </a:r>
            <a:endParaRPr lang="en-US" sz="1400" i="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矩形 20"/>
          <p:cNvSpPr/>
          <p:nvPr/>
        </p:nvSpPr>
        <p:spPr>
          <a:xfrm rot="5400000">
            <a:off x="2486660" y="-1138555"/>
            <a:ext cx="4098290" cy="7936230"/>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sp>
        <p:nvSpPr>
          <p:cNvPr id="3" name="Text Box 2"/>
          <p:cNvSpPr txBox="1"/>
          <p:nvPr/>
        </p:nvSpPr>
        <p:spPr>
          <a:xfrm>
            <a:off x="455295" y="56515"/>
            <a:ext cx="8160385" cy="583565"/>
          </a:xfrm>
          <a:prstGeom prst="rect">
            <a:avLst/>
          </a:prstGeom>
          <a:noFill/>
        </p:spPr>
        <p:txBody>
          <a:bodyPr wrap="square" rtlCol="0" anchor="t">
            <a:spAutoFit/>
          </a:bodyPr>
          <a:p>
            <a:r>
              <a:rPr lang="en-US" sz="1600">
                <a:solidFill>
                  <a:schemeClr val="bg1"/>
                </a:solidFill>
              </a:rPr>
              <a:t>The above code will set the first forecast value equal to first observation. If alpha</a:t>
            </a:r>
            <a:endParaRPr lang="en-US" sz="1600">
              <a:solidFill>
                <a:schemeClr val="bg1"/>
              </a:solidFill>
            </a:endParaRPr>
          </a:p>
          <a:p>
            <a:r>
              <a:rPr lang="en-US" sz="1600">
                <a:solidFill>
                  <a:schemeClr val="bg1"/>
                </a:solidFill>
              </a:rPr>
              <a:t>is omitted it will optimize for alpha.</a:t>
            </a:r>
            <a:endParaRPr lang="en-US" sz="1600">
              <a:solidFill>
                <a:schemeClr val="bg1"/>
              </a:solidFill>
            </a:endParaRPr>
          </a:p>
        </p:txBody>
      </p:sp>
      <p:pic>
        <p:nvPicPr>
          <p:cNvPr id="6" name="Picture 5"/>
          <p:cNvPicPr>
            <a:picLocks noChangeAspect="1"/>
          </p:cNvPicPr>
          <p:nvPr/>
        </p:nvPicPr>
        <p:blipFill>
          <a:blip r:embed="rId2"/>
          <a:stretch>
            <a:fillRect/>
          </a:stretch>
        </p:blipFill>
        <p:spPr>
          <a:xfrm>
            <a:off x="709295" y="945515"/>
            <a:ext cx="7659370" cy="3799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4" name="Text Box 3"/>
          <p:cNvSpPr txBox="1"/>
          <p:nvPr/>
        </p:nvSpPr>
        <p:spPr>
          <a:xfrm>
            <a:off x="140970" y="0"/>
            <a:ext cx="7840980" cy="3538220"/>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Holt Method</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Install forecast package</a:t>
            </a:r>
            <a:endParaRPr lang="en-US" sz="1600">
              <a:solidFill>
                <a:schemeClr val="bg1"/>
              </a:solidFill>
            </a:endParaRPr>
          </a:p>
          <a:p>
            <a:r>
              <a:rPr lang="en-US" sz="1600" i="1">
                <a:solidFill>
                  <a:schemeClr val="bg1"/>
                </a:solidFill>
              </a:rPr>
              <a:t>install.packages(“forecast”)</a:t>
            </a:r>
            <a:endParaRPr lang="en-US" sz="1600" i="1">
              <a:solidFill>
                <a:schemeClr val="bg1"/>
              </a:solidFill>
            </a:endParaRPr>
          </a:p>
          <a:p>
            <a:r>
              <a:rPr lang="en-US" sz="1600" b="1">
                <a:solidFill>
                  <a:schemeClr val="bg1"/>
                </a:solidFill>
                <a:latin typeface="Arial" panose="020B0604020202020204" pitchFamily="34" charset="0"/>
                <a:cs typeface="Arial" panose="020B0604020202020204" pitchFamily="34" charset="0"/>
              </a:rPr>
              <a:t>R function.</a:t>
            </a:r>
            <a:endParaRPr lang="en-US" sz="1600" b="1">
              <a:solidFill>
                <a:schemeClr val="bg1"/>
              </a:solidFill>
              <a:latin typeface="Arial" panose="020B0604020202020204" pitchFamily="34" charset="0"/>
              <a:cs typeface="Arial" panose="020B0604020202020204" pitchFamily="34" charset="0"/>
            </a:endParaRPr>
          </a:p>
          <a:p>
            <a:r>
              <a:rPr lang="en-US" sz="1600">
                <a:solidFill>
                  <a:schemeClr val="bg1"/>
                </a:solidFill>
              </a:rPr>
              <a:t>    </a:t>
            </a:r>
            <a:r>
              <a:rPr lang="en-US" sz="1600" i="1">
                <a:solidFill>
                  <a:schemeClr val="bg1"/>
                </a:solidFill>
              </a:rPr>
              <a:t>holt (&lt;univariate vector of observations&gt;, h = &lt;number of</a:t>
            </a:r>
            <a:endParaRPr lang="en-US" sz="1600" i="1">
              <a:solidFill>
                <a:schemeClr val="bg1"/>
              </a:solidFill>
            </a:endParaRPr>
          </a:p>
          <a:p>
            <a:r>
              <a:rPr lang="en-US" sz="1600" i="1">
                <a:solidFill>
                  <a:schemeClr val="bg1"/>
                </a:solidFill>
              </a:rPr>
              <a:t>    periods to forecast&gt;)</a:t>
            </a:r>
            <a:endParaRPr lang="en-US" sz="1600" i="1">
              <a:solidFill>
                <a:schemeClr val="bg1"/>
              </a:solidFill>
            </a:endParaRPr>
          </a:p>
          <a:p>
            <a:r>
              <a:rPr lang="en-US" sz="1600">
                <a:solidFill>
                  <a:schemeClr val="bg1"/>
                </a:solidFill>
              </a:rPr>
              <a:t>Note: The </a:t>
            </a:r>
            <a:r>
              <a:rPr lang="en-US" sz="1600" i="1">
                <a:solidFill>
                  <a:schemeClr val="bg1"/>
                </a:solidFill>
              </a:rPr>
              <a:t>holt</a:t>
            </a:r>
            <a:r>
              <a:rPr lang="en-US" sz="1600">
                <a:solidFill>
                  <a:schemeClr val="bg1"/>
                </a:solidFill>
              </a:rPr>
              <a:t> function by default optimizes both the value of alpha and the</a:t>
            </a:r>
            <a:endParaRPr lang="en-US" sz="1600">
              <a:solidFill>
                <a:schemeClr val="bg1"/>
              </a:solidFill>
            </a:endParaRPr>
          </a:p>
          <a:p>
            <a:r>
              <a:rPr lang="en-US" sz="1600">
                <a:solidFill>
                  <a:schemeClr val="bg1"/>
                </a:solidFill>
              </a:rPr>
              <a:t>initial value.</a:t>
            </a:r>
            <a:endParaRPr lang="en-US" sz="1600">
              <a:solidFill>
                <a:schemeClr val="bg1"/>
              </a:solidFill>
            </a:endParaRPr>
          </a:p>
          <a:p>
            <a:r>
              <a:rPr lang="en-US" sz="1600">
                <a:solidFill>
                  <a:schemeClr val="bg1"/>
                </a:solidFill>
              </a:rPr>
              <a:t>In case you prefer the output for a specified alpha and beta value then use</a:t>
            </a:r>
            <a:endParaRPr lang="en-US" sz="1600">
              <a:solidFill>
                <a:schemeClr val="bg1"/>
              </a:solidFill>
            </a:endParaRPr>
          </a:p>
          <a:p>
            <a:r>
              <a:rPr lang="en-US" sz="1600" i="1">
                <a:solidFill>
                  <a:schemeClr val="bg1"/>
                </a:solidFill>
              </a:rPr>
              <a:t>&lt;initial = ”simple”&gt;</a:t>
            </a:r>
            <a:endParaRPr lang="en-US" sz="1600" i="1">
              <a:solidFill>
                <a:schemeClr val="bg1"/>
              </a:solidFill>
            </a:endParaRPr>
          </a:p>
          <a:p>
            <a:r>
              <a:rPr lang="en-US" sz="1600">
                <a:solidFill>
                  <a:schemeClr val="bg1"/>
                </a:solidFill>
              </a:rPr>
              <a:t>parameter and set the alpha and beta values in the parameters.</a:t>
            </a:r>
            <a:endParaRPr lang="en-US" sz="1600">
              <a:solidFill>
                <a:schemeClr val="bg1"/>
              </a:solidFill>
            </a:endParaRPr>
          </a:p>
          <a:p>
            <a:r>
              <a:rPr lang="en-US" sz="1600" i="1">
                <a:solidFill>
                  <a:schemeClr val="bg1"/>
                </a:solidFill>
              </a:rPr>
              <a:t>holt (&lt;univariate vector of observations&gt;, h = &lt;number of</a:t>
            </a:r>
            <a:endParaRPr lang="en-US" sz="1600" i="1">
              <a:solidFill>
                <a:schemeClr val="bg1"/>
              </a:solidFill>
            </a:endParaRPr>
          </a:p>
          <a:p>
            <a:r>
              <a:rPr lang="en-US" sz="1600" i="1">
                <a:solidFill>
                  <a:schemeClr val="bg1"/>
                </a:solidFill>
              </a:rPr>
              <a:t>periods to forecast&gt;, alpha = &lt; &gt;, beta = &lt; &gt;, initial =</a:t>
            </a:r>
            <a:endParaRPr lang="en-US" sz="1600" i="1">
              <a:solidFill>
                <a:schemeClr val="bg1"/>
              </a:solidFill>
            </a:endParaRPr>
          </a:p>
          <a:p>
            <a:r>
              <a:rPr lang="en-US" sz="1600" i="1">
                <a:solidFill>
                  <a:schemeClr val="bg1"/>
                </a:solidFill>
              </a:rPr>
              <a:t>“simple”)</a:t>
            </a:r>
            <a:endParaRPr lang="en-US" sz="1600" i="1">
              <a:solidFill>
                <a:schemeClr val="bg1"/>
              </a:solidFill>
            </a:endParaRPr>
          </a:p>
        </p:txBody>
      </p:sp>
      <p:sp>
        <p:nvSpPr>
          <p:cNvPr id="6" name="Text Box 5"/>
          <p:cNvSpPr txBox="1"/>
          <p:nvPr/>
        </p:nvSpPr>
        <p:spPr>
          <a:xfrm>
            <a:off x="140970" y="3471545"/>
            <a:ext cx="7578725" cy="1568450"/>
          </a:xfrm>
          <a:prstGeom prst="rect">
            <a:avLst/>
          </a:prstGeom>
          <a:noFill/>
        </p:spPr>
        <p:txBody>
          <a:bodyPr wrap="square" rtlCol="0" anchor="t">
            <a:spAutoFit/>
          </a:bodyPr>
          <a:p>
            <a:r>
              <a:rPr lang="en-US" sz="1600">
                <a:solidFill>
                  <a:schemeClr val="bg1"/>
                </a:solidFill>
              </a:rPr>
              <a:t>The above code sets first level equal to first value and trend as difference of first</a:t>
            </a:r>
            <a:endParaRPr lang="en-US" sz="1600">
              <a:solidFill>
                <a:schemeClr val="bg1"/>
              </a:solidFill>
            </a:endParaRPr>
          </a:p>
          <a:p>
            <a:r>
              <a:rPr lang="en-US" sz="1600">
                <a:solidFill>
                  <a:schemeClr val="bg1"/>
                </a:solidFill>
              </a:rPr>
              <a:t>two values. If alpha is omitted it will optimize for alpha.</a:t>
            </a:r>
            <a:endParaRPr lang="en-US" sz="1600">
              <a:solidFill>
                <a:schemeClr val="bg1"/>
              </a:solidFill>
            </a:endParaRPr>
          </a:p>
          <a:p>
            <a:r>
              <a:rPr lang="en-US" sz="1600" b="1">
                <a:solidFill>
                  <a:schemeClr val="bg1"/>
                </a:solidFill>
                <a:latin typeface="Arial" panose="020B0604020202020204" pitchFamily="34" charset="0"/>
                <a:cs typeface="Arial" panose="020B0604020202020204" pitchFamily="34" charset="0"/>
              </a:rPr>
              <a:t>Holt–Winters Method</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Install stats package</a:t>
            </a:r>
            <a:endParaRPr lang="en-US" sz="1600" b="1">
              <a:solidFill>
                <a:schemeClr val="bg1"/>
              </a:solidFill>
              <a:latin typeface="Arial" panose="020B0604020202020204" pitchFamily="34" charset="0"/>
              <a:cs typeface="Arial" panose="020B0604020202020204" pitchFamily="34" charset="0"/>
            </a:endParaRPr>
          </a:p>
          <a:p>
            <a:r>
              <a:rPr lang="en-US" sz="1600" i="1">
                <a:solidFill>
                  <a:schemeClr val="bg1"/>
                </a:solidFill>
              </a:rPr>
              <a:t>install.packages(“stats”)</a:t>
            </a:r>
            <a:endParaRPr lang="en-US" sz="1600" i="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3" name="Text Box 2"/>
          <p:cNvSpPr txBox="1"/>
          <p:nvPr/>
        </p:nvSpPr>
        <p:spPr>
          <a:xfrm>
            <a:off x="62230" y="0"/>
            <a:ext cx="8802370" cy="1383665"/>
          </a:xfrm>
          <a:prstGeom prst="rect">
            <a:avLst/>
          </a:prstGeom>
          <a:noFill/>
        </p:spPr>
        <p:txBody>
          <a:bodyPr wrap="square" rtlCol="0" anchor="t">
            <a:spAutoFit/>
          </a:bodyPr>
          <a:p>
            <a:r>
              <a:rPr lang="en-US" sz="1400" b="1">
                <a:solidFill>
                  <a:schemeClr val="bg1"/>
                </a:solidFill>
                <a:latin typeface="Arial" panose="020B0604020202020204" pitchFamily="34" charset="0"/>
                <a:cs typeface="Arial" panose="020B0604020202020204" pitchFamily="34" charset="0"/>
              </a:rPr>
              <a:t>R function</a:t>
            </a:r>
            <a:endParaRPr lang="en-US" sz="1400" b="1">
              <a:solidFill>
                <a:schemeClr val="bg1"/>
              </a:solidFill>
              <a:latin typeface="Arial" panose="020B0604020202020204" pitchFamily="34" charset="0"/>
              <a:cs typeface="Arial" panose="020B0604020202020204" pitchFamily="34" charset="0"/>
            </a:endParaRPr>
          </a:p>
          <a:p>
            <a:r>
              <a:rPr lang="en-US" sz="1400" i="1">
                <a:solidFill>
                  <a:schemeClr val="bg1"/>
                </a:solidFill>
              </a:rPr>
              <a:t>HoltWinters (&lt;name of dataset&gt;, alpha = &lt;&gt;, beta = &lt;&gt;, gamma =</a:t>
            </a:r>
            <a:endParaRPr lang="en-US" sz="1400" i="1">
              <a:solidFill>
                <a:schemeClr val="bg1"/>
              </a:solidFill>
            </a:endParaRPr>
          </a:p>
          <a:p>
            <a:r>
              <a:rPr lang="en-US" sz="1400" i="1">
                <a:solidFill>
                  <a:schemeClr val="bg1"/>
                </a:solidFill>
              </a:rPr>
              <a:t>&lt;&gt;, seasonal = c(”additive”, “multiplicative”), start.periods =</a:t>
            </a:r>
            <a:endParaRPr lang="en-US" sz="1400" i="1">
              <a:solidFill>
                <a:schemeClr val="bg1"/>
              </a:solidFill>
            </a:endParaRPr>
          </a:p>
          <a:p>
            <a:r>
              <a:rPr lang="en-US" sz="1400" i="1">
                <a:solidFill>
                  <a:schemeClr val="bg1"/>
                </a:solidFill>
              </a:rPr>
              <a:t>2, l.start = NULL, b.start = NULL, s.start = NULL, optim.start</a:t>
            </a:r>
            <a:endParaRPr lang="en-US" sz="1400" i="1">
              <a:solidFill>
                <a:schemeClr val="bg1"/>
              </a:solidFill>
            </a:endParaRPr>
          </a:p>
          <a:p>
            <a:r>
              <a:rPr lang="en-US" sz="1400" i="1">
                <a:solidFill>
                  <a:schemeClr val="bg1"/>
                </a:solidFill>
              </a:rPr>
              <a:t>= c(alpha = 0.3, beta = 0.1, gamma = 0.1),</a:t>
            </a:r>
            <a:endParaRPr lang="en-US" sz="1400" i="1">
              <a:solidFill>
                <a:schemeClr val="bg1"/>
              </a:solidFill>
            </a:endParaRPr>
          </a:p>
          <a:p>
            <a:r>
              <a:rPr lang="en-US" sz="1400" i="1">
                <a:solidFill>
                  <a:schemeClr val="bg1"/>
                </a:solidFill>
              </a:rPr>
              <a:t>optim.control = list())</a:t>
            </a:r>
            <a:endParaRPr lang="en-US" sz="1400" i="1">
              <a:solidFill>
                <a:schemeClr val="bg1"/>
              </a:solidFill>
            </a:endParaRPr>
          </a:p>
        </p:txBody>
      </p:sp>
      <p:sp>
        <p:nvSpPr>
          <p:cNvPr id="4" name="Text Box 3"/>
          <p:cNvSpPr txBox="1"/>
          <p:nvPr/>
        </p:nvSpPr>
        <p:spPr>
          <a:xfrm>
            <a:off x="62230" y="1318260"/>
            <a:ext cx="9144635" cy="3538220"/>
          </a:xfrm>
          <a:prstGeom prst="rect">
            <a:avLst/>
          </a:prstGeom>
          <a:noFill/>
        </p:spPr>
        <p:txBody>
          <a:bodyPr wrap="square" rtlCol="0" anchor="t">
            <a:spAutoFit/>
          </a:bodyPr>
          <a:p>
            <a:r>
              <a:rPr lang="en-US" sz="1400">
                <a:solidFill>
                  <a:schemeClr val="bg1"/>
                </a:solidFill>
              </a:rPr>
              <a:t>The value of alpha, beta, and gamma can be either initialized by specifying</a:t>
            </a:r>
            <a:endParaRPr lang="en-US" sz="1400">
              <a:solidFill>
                <a:schemeClr val="bg1"/>
              </a:solidFill>
            </a:endParaRPr>
          </a:p>
          <a:p>
            <a:r>
              <a:rPr lang="en-US" sz="1400">
                <a:solidFill>
                  <a:schemeClr val="bg1"/>
                </a:solidFill>
              </a:rPr>
              <a:t>&lt;alpha&gt;, &lt;beta&gt;, &lt;gamma&gt; and if they are NULL it will optimize the values as</a:t>
            </a:r>
            <a:endParaRPr lang="en-US" sz="1400">
              <a:solidFill>
                <a:schemeClr val="bg1"/>
              </a:solidFill>
            </a:endParaRPr>
          </a:p>
          <a:p>
            <a:r>
              <a:rPr lang="en-US" sz="1400">
                <a:solidFill>
                  <a:schemeClr val="bg1"/>
                </a:solidFill>
              </a:rPr>
              <a:t>specified in optim.start. You can also specify starting values of </a:t>
            </a:r>
            <a:r>
              <a:rPr lang="en-US" sz="1400" i="1">
                <a:solidFill>
                  <a:schemeClr val="bg1"/>
                </a:solidFill>
              </a:rPr>
              <a:t>alpha, beta</a:t>
            </a:r>
            <a:r>
              <a:rPr lang="en-US" sz="1400">
                <a:solidFill>
                  <a:schemeClr val="bg1"/>
                </a:solidFill>
              </a:rPr>
              <a:t>, and</a:t>
            </a:r>
            <a:endParaRPr lang="en-US" sz="1400">
              <a:solidFill>
                <a:schemeClr val="bg1"/>
              </a:solidFill>
            </a:endParaRPr>
          </a:p>
          <a:p>
            <a:r>
              <a:rPr lang="en-US" sz="1400" i="1">
                <a:solidFill>
                  <a:schemeClr val="bg1"/>
                </a:solidFill>
              </a:rPr>
              <a:t>gamma</a:t>
            </a:r>
            <a:r>
              <a:rPr lang="en-US" sz="1400">
                <a:solidFill>
                  <a:schemeClr val="bg1"/>
                </a:solidFill>
              </a:rPr>
              <a:t> to optimize using </a:t>
            </a:r>
            <a:r>
              <a:rPr lang="en-US" sz="1400" i="1">
                <a:solidFill>
                  <a:schemeClr val="bg1"/>
                </a:solidFill>
              </a:rPr>
              <a:t>&lt;optim.start&gt;</a:t>
            </a:r>
            <a:r>
              <a:rPr lang="en-US" sz="1400">
                <a:solidFill>
                  <a:schemeClr val="bg1"/>
                </a:solidFill>
              </a:rPr>
              <a:t> parameter. Seasonality can be considered</a:t>
            </a:r>
            <a:endParaRPr lang="en-US" sz="1400">
              <a:solidFill>
                <a:schemeClr val="bg1"/>
              </a:solidFill>
            </a:endParaRPr>
          </a:p>
          <a:p>
            <a:r>
              <a:rPr lang="en-US" sz="1400">
                <a:solidFill>
                  <a:schemeClr val="bg1"/>
                </a:solidFill>
              </a:rPr>
              <a:t>additive or multiplicative. The </a:t>
            </a:r>
            <a:r>
              <a:rPr lang="en-US" sz="1400" i="1">
                <a:solidFill>
                  <a:schemeClr val="bg1"/>
                </a:solidFill>
              </a:rPr>
              <a:t>&lt;start.periods&gt;</a:t>
            </a:r>
            <a:r>
              <a:rPr lang="en-US" sz="1400">
                <a:solidFill>
                  <a:schemeClr val="bg1"/>
                </a:solidFill>
              </a:rPr>
              <a:t> is the initial data used to start the</a:t>
            </a:r>
            <a:endParaRPr lang="en-US" sz="1400">
              <a:solidFill>
                <a:schemeClr val="bg1"/>
              </a:solidFill>
            </a:endParaRPr>
          </a:p>
          <a:p>
            <a:r>
              <a:rPr lang="en-US" sz="1400">
                <a:solidFill>
                  <a:schemeClr val="bg1"/>
                </a:solidFill>
              </a:rPr>
              <a:t>forecast (minimum 2 seasons of data). Starting values of level </a:t>
            </a:r>
            <a:r>
              <a:rPr lang="en-US" sz="1400" i="1">
                <a:solidFill>
                  <a:schemeClr val="bg1"/>
                </a:solidFill>
              </a:rPr>
              <a:t>&lt;l.start&gt;</a:t>
            </a:r>
            <a:r>
              <a:rPr lang="en-US" sz="1400">
                <a:solidFill>
                  <a:schemeClr val="bg1"/>
                </a:solidFill>
              </a:rPr>
              <a:t>, trend</a:t>
            </a:r>
            <a:endParaRPr lang="en-US" sz="1400">
              <a:solidFill>
                <a:schemeClr val="bg1"/>
              </a:solidFill>
            </a:endParaRPr>
          </a:p>
          <a:p>
            <a:r>
              <a:rPr lang="en-US" sz="1400" i="1">
                <a:solidFill>
                  <a:schemeClr val="bg1"/>
                </a:solidFill>
              </a:rPr>
              <a:t>&lt;b.start&gt;</a:t>
            </a:r>
            <a:r>
              <a:rPr lang="en-US" sz="1400">
                <a:solidFill>
                  <a:schemeClr val="bg1"/>
                </a:solidFill>
              </a:rPr>
              <a:t>, and seasonality </a:t>
            </a:r>
            <a:r>
              <a:rPr lang="en-US" sz="1400" i="1">
                <a:solidFill>
                  <a:schemeClr val="bg1"/>
                </a:solidFill>
              </a:rPr>
              <a:t>&lt;s.start&gt;</a:t>
            </a:r>
            <a:r>
              <a:rPr lang="en-US" sz="1400">
                <a:solidFill>
                  <a:schemeClr val="bg1"/>
                </a:solidFill>
              </a:rPr>
              <a:t> can be either be initialized or optimized by</a:t>
            </a:r>
            <a:endParaRPr lang="en-US" sz="1400">
              <a:solidFill>
                <a:schemeClr val="bg1"/>
              </a:solidFill>
            </a:endParaRPr>
          </a:p>
          <a:p>
            <a:r>
              <a:rPr lang="en-US" sz="1400">
                <a:solidFill>
                  <a:schemeClr val="bg1"/>
                </a:solidFill>
              </a:rPr>
              <a:t>setting equal to NULL.</a:t>
            </a:r>
            <a:endParaRPr lang="en-US" sz="1400">
              <a:solidFill>
                <a:schemeClr val="bg1"/>
              </a:solidFill>
            </a:endParaRPr>
          </a:p>
          <a:p>
            <a:r>
              <a:rPr lang="en-US" sz="1400">
                <a:solidFill>
                  <a:schemeClr val="bg1"/>
                </a:solidFill>
              </a:rPr>
              <a:t>For the HoltWinters function, the dataset must be defined as a time-series (ts)</a:t>
            </a:r>
            <a:endParaRPr lang="en-US" sz="1400">
              <a:solidFill>
                <a:schemeClr val="bg1"/>
              </a:solidFill>
            </a:endParaRPr>
          </a:p>
          <a:p>
            <a:r>
              <a:rPr lang="en-US" sz="1400">
                <a:solidFill>
                  <a:schemeClr val="bg1"/>
                </a:solidFill>
              </a:rPr>
              <a:t>type. A dataset can be converted to time-series type, using the below code:</a:t>
            </a:r>
            <a:endParaRPr lang="en-US" sz="1400">
              <a:solidFill>
                <a:schemeClr val="bg1"/>
              </a:solidFill>
            </a:endParaRPr>
          </a:p>
          <a:p>
            <a:r>
              <a:rPr lang="en-US" sz="1400">
                <a:solidFill>
                  <a:schemeClr val="bg1"/>
                </a:solidFill>
              </a:rPr>
              <a:t>ts (&lt;name of dataset&gt;, frequency = number of periods in a season)</a:t>
            </a:r>
            <a:endParaRPr lang="en-US" sz="1400">
              <a:solidFill>
                <a:schemeClr val="bg1"/>
              </a:solidFill>
            </a:endParaRPr>
          </a:p>
          <a:p>
            <a:r>
              <a:rPr lang="en-US" sz="1400" b="1">
                <a:solidFill>
                  <a:schemeClr val="bg1"/>
                </a:solidFill>
                <a:latin typeface="Arial" panose="020B0604020202020204" pitchFamily="34" charset="0"/>
                <a:cs typeface="Arial" panose="020B0604020202020204" pitchFamily="34" charset="0"/>
              </a:rPr>
              <a:t>Damped Holt Method</a:t>
            </a:r>
            <a:endParaRPr lang="en-US" sz="1400">
              <a:solidFill>
                <a:schemeClr val="bg1"/>
              </a:solidFill>
            </a:endParaRPr>
          </a:p>
          <a:p>
            <a:r>
              <a:rPr lang="en-US" sz="1400" b="1">
                <a:solidFill>
                  <a:schemeClr val="bg1"/>
                </a:solidFill>
                <a:latin typeface="Arial" panose="020B0604020202020204" pitchFamily="34" charset="0"/>
                <a:cs typeface="Arial" panose="020B0604020202020204" pitchFamily="34" charset="0"/>
              </a:rPr>
              <a:t>Data</a:t>
            </a:r>
            <a:r>
              <a:rPr lang="en-US" sz="1400">
                <a:solidFill>
                  <a:schemeClr val="bg1"/>
                </a:solidFill>
              </a:rPr>
              <a:t>: The data can be downloaded from the book’s website and the dataset name</a:t>
            </a:r>
            <a:endParaRPr lang="en-US" sz="1400">
              <a:solidFill>
                <a:schemeClr val="bg1"/>
              </a:solidFill>
            </a:endParaRPr>
          </a:p>
          <a:p>
            <a:r>
              <a:rPr lang="en-US" sz="1400">
                <a:solidFill>
                  <a:schemeClr val="bg1"/>
                </a:solidFill>
              </a:rPr>
              <a:t>is </a:t>
            </a:r>
            <a:r>
              <a:rPr lang="en-US" sz="1400" i="1">
                <a:solidFill>
                  <a:schemeClr val="bg1"/>
                </a:solidFill>
              </a:rPr>
              <a:t>“Data - Damped Holt.csv”</a:t>
            </a:r>
            <a:r>
              <a:rPr lang="en-US" sz="1400">
                <a:solidFill>
                  <a:schemeClr val="bg1"/>
                </a:solidFill>
              </a:rPr>
              <a:t>. You can also refer to Table 12.7 for data.</a:t>
            </a:r>
            <a:endParaRPr lang="en-US" sz="1400">
              <a:solidFill>
                <a:schemeClr val="bg1"/>
              </a:solidFill>
            </a:endParaRPr>
          </a:p>
          <a:p>
            <a:r>
              <a:rPr lang="en-US" sz="1400" b="1">
                <a:solidFill>
                  <a:schemeClr val="bg1"/>
                </a:solidFill>
                <a:latin typeface="Arial" panose="020B0604020202020204" pitchFamily="34" charset="0"/>
                <a:cs typeface="Arial" panose="020B0604020202020204" pitchFamily="34" charset="0"/>
              </a:rPr>
              <a:t>Install forecast package</a:t>
            </a:r>
            <a:endParaRPr lang="en-US" sz="1400" b="1">
              <a:solidFill>
                <a:schemeClr val="bg1"/>
              </a:solidFill>
              <a:latin typeface="Arial" panose="020B0604020202020204" pitchFamily="34" charset="0"/>
              <a:cs typeface="Arial" panose="020B0604020202020204" pitchFamily="34" charset="0"/>
            </a:endParaRPr>
          </a:p>
          <a:p>
            <a:r>
              <a:rPr lang="en-US" sz="1400" i="1">
                <a:solidFill>
                  <a:schemeClr val="bg1"/>
                </a:solidFill>
              </a:rPr>
              <a:t>install.packages(“forecast”)</a:t>
            </a:r>
            <a:endParaRPr lang="en-US" sz="1400" i="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组合 1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16" name="直接连接符 15"/>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346196" y="4228336"/>
            <a:ext cx="305052" cy="3050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651248" y="4228336"/>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L 形 16"/>
          <p:cNvSpPr/>
          <p:nvPr/>
        </p:nvSpPr>
        <p:spPr>
          <a:xfrm rot="2700000">
            <a:off x="462610" y="434476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L 形 17"/>
          <p:cNvSpPr/>
          <p:nvPr/>
        </p:nvSpPr>
        <p:spPr>
          <a:xfrm rot="18900000" flipH="1">
            <a:off x="755768" y="4344763"/>
            <a:ext cx="71750" cy="71750"/>
          </a:xfrm>
          <a:prstGeom prst="corner">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Text Box 3"/>
          <p:cNvSpPr txBox="1"/>
          <p:nvPr/>
        </p:nvSpPr>
        <p:spPr>
          <a:xfrm>
            <a:off x="182245" y="440055"/>
            <a:ext cx="8719185" cy="3475990"/>
          </a:xfrm>
          <a:prstGeom prst="rect">
            <a:avLst/>
          </a:prstGeom>
          <a:noFill/>
        </p:spPr>
        <p:txBody>
          <a:bodyPr wrap="square" rtlCol="0" anchor="t">
            <a:noAutofit/>
          </a:bodyPr>
          <a:p>
            <a:r>
              <a:rPr lang="en-US" sz="1400">
                <a:solidFill>
                  <a:schemeClr val="bg1"/>
                </a:solidFill>
                <a:sym typeface="+mn-ea"/>
              </a:rPr>
              <a:t>The first sentence of the quote is the most important one: forecasting is more-or_x0002_less about estimating in unknown situations—thus your only weapon is the past and how much the latter resembles the former. This wiki-quote continues with nicely distinguishing between forecasting and prediction. In this chapter, we will use them interchangeably.7 The next sentence fully aligns with the beliefs of the authors of this chapter: Forecasting has evolved into the practice of Demand Planning in everyday business forecasting for manufacturing companies ... sometimes referred to as supply chain forecasting.</a:t>
            </a:r>
            <a:endParaRPr lang="en-US" sz="1400">
              <a:solidFill>
                <a:schemeClr val="bg1"/>
              </a:solidFill>
              <a:sym typeface="+mn-ea"/>
            </a:endParaRPr>
          </a:p>
          <a:p>
            <a:endParaRPr lang="en-US" sz="1400">
              <a:solidFill>
                <a:schemeClr val="bg1"/>
              </a:solidFill>
            </a:endParaRPr>
          </a:p>
          <a:p>
            <a:r>
              <a:rPr lang="en-US" sz="1400">
                <a:solidFill>
                  <a:schemeClr val="bg1"/>
                </a:solidFill>
                <a:sym typeface="+mn-ea"/>
              </a:rPr>
              <a:t>The world of everyday business forecasting, comes with the assumption that</a:t>
            </a:r>
            <a:endParaRPr lang="en-US" sz="1400">
              <a:solidFill>
                <a:schemeClr val="bg1"/>
              </a:solidFill>
            </a:endParaRPr>
          </a:p>
          <a:p>
            <a:r>
              <a:rPr lang="en-US" sz="1400">
                <a:solidFill>
                  <a:schemeClr val="bg1"/>
                </a:solidFill>
                <a:sym typeface="+mn-ea"/>
              </a:rPr>
              <a:t>some kind of regularly observed quantitative information will be available for the</a:t>
            </a:r>
            <a:endParaRPr lang="en-US" sz="1400">
              <a:solidFill>
                <a:schemeClr val="bg1"/>
              </a:solidFill>
            </a:endParaRPr>
          </a:p>
          <a:p>
            <a:r>
              <a:rPr lang="en-US" sz="1400">
                <a:solidFill>
                  <a:schemeClr val="bg1"/>
                </a:solidFill>
                <a:sym typeface="+mn-ea"/>
              </a:rPr>
              <a:t>products under consideration. In other words, time-series data will be available.</a:t>
            </a:r>
            <a:endParaRPr lang="en-US" sz="1400">
              <a:solidFill>
                <a:schemeClr val="bg1"/>
              </a:solidFill>
            </a:endParaRPr>
          </a:p>
          <a:p>
            <a:r>
              <a:rPr lang="en-US" sz="1400">
                <a:solidFill>
                  <a:schemeClr val="bg1"/>
                </a:solidFill>
                <a:sym typeface="+mn-ea"/>
              </a:rPr>
              <a:t>A time series (Fig. 12.1) is just a series of observations over a long period of</a:t>
            </a:r>
            <a:endParaRPr lang="en-US" sz="1400">
              <a:solidFill>
                <a:schemeClr val="bg1"/>
              </a:solidFill>
            </a:endParaRPr>
          </a:p>
          <a:p>
            <a:r>
              <a:rPr lang="en-US" sz="1400">
                <a:solidFill>
                  <a:schemeClr val="bg1"/>
                </a:solidFill>
                <a:sym typeface="+mn-ea"/>
              </a:rPr>
              <a:t>time; those observations are usually taken in equally distanced periods (months,</a:t>
            </a:r>
            <a:endParaRPr lang="en-US" sz="1400">
              <a:solidFill>
                <a:schemeClr val="bg1"/>
              </a:solidFill>
            </a:endParaRPr>
          </a:p>
          <a:p>
            <a:r>
              <a:rPr lang="en-US" sz="1400">
                <a:solidFill>
                  <a:schemeClr val="bg1"/>
                </a:solidFill>
                <a:sym typeface="+mn-ea"/>
              </a:rPr>
              <a:t>week, quarters, etc.). That is typically how data look like in business and operational</a:t>
            </a:r>
            <a:endParaRPr lang="en-US" sz="1400">
              <a:solidFill>
                <a:schemeClr val="bg1"/>
              </a:solidFill>
            </a:endParaRPr>
          </a:p>
          <a:p>
            <a:r>
              <a:rPr lang="en-US" sz="1400">
                <a:solidFill>
                  <a:schemeClr val="bg1"/>
                </a:solidFill>
                <a:sym typeface="+mn-ea"/>
              </a:rPr>
              <a:t>forecasting; in most cases, observations for more than 3 years per product are</a:t>
            </a:r>
            <a:endParaRPr lang="en-US" sz="1400">
              <a:solidFill>
                <a:schemeClr val="bg1"/>
              </a:solidFill>
            </a:endParaRPr>
          </a:p>
          <a:p>
            <a:r>
              <a:rPr lang="en-US" sz="1400">
                <a:solidFill>
                  <a:schemeClr val="bg1"/>
                </a:solidFill>
                <a:sym typeface="+mn-ea"/>
              </a:rPr>
              <a:t>available, while these are recorded quite frequently (every month or less).</a:t>
            </a:r>
            <a:endParaRPr lang="en-US" sz="1400">
              <a:solidFill>
                <a:schemeClr val="bg1"/>
              </a:solidFill>
            </a:endParaRPr>
          </a:p>
          <a:p>
            <a:r>
              <a:rPr lang="en-US" sz="1400">
                <a:solidFill>
                  <a:schemeClr val="bg1"/>
                </a:solidFill>
                <a:sym typeface="+mn-ea"/>
              </a:rPr>
              <a:t>But this is not always the case as:</a:t>
            </a:r>
            <a:endParaRPr lang="en-US" sz="1400">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矩形 20"/>
          <p:cNvSpPr/>
          <p:nvPr/>
        </p:nvSpPr>
        <p:spPr>
          <a:xfrm rot="5400000">
            <a:off x="2743835" y="-2029460"/>
            <a:ext cx="3628390" cy="789241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7" name="Picture 6"/>
          <p:cNvPicPr>
            <a:picLocks noChangeAspect="1"/>
          </p:cNvPicPr>
          <p:nvPr/>
        </p:nvPicPr>
        <p:blipFill>
          <a:blip r:embed="rId2"/>
          <a:stretch>
            <a:fillRect/>
          </a:stretch>
        </p:blipFill>
        <p:spPr>
          <a:xfrm>
            <a:off x="701675" y="191135"/>
            <a:ext cx="7718425" cy="3448050"/>
          </a:xfrm>
          <a:prstGeom prst="rect">
            <a:avLst/>
          </a:prstGeom>
        </p:spPr>
      </p:pic>
      <p:sp>
        <p:nvSpPr>
          <p:cNvPr id="8" name="Text Box 7"/>
          <p:cNvSpPr txBox="1"/>
          <p:nvPr/>
        </p:nvSpPr>
        <p:spPr>
          <a:xfrm>
            <a:off x="701675" y="3857625"/>
            <a:ext cx="8324215" cy="107632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R function</a:t>
            </a:r>
            <a:endParaRPr lang="en-US" sz="1600" b="1">
              <a:solidFill>
                <a:schemeClr val="bg1"/>
              </a:solidFill>
              <a:latin typeface="Arial" panose="020B0604020202020204" pitchFamily="34" charset="0"/>
              <a:cs typeface="Arial" panose="020B0604020202020204" pitchFamily="34" charset="0"/>
            </a:endParaRPr>
          </a:p>
          <a:p>
            <a:endParaRPr lang="en-US" sz="1600">
              <a:solidFill>
                <a:schemeClr val="bg1"/>
              </a:solidFill>
            </a:endParaRPr>
          </a:p>
          <a:p>
            <a:r>
              <a:rPr lang="en-US" sz="1600">
                <a:solidFill>
                  <a:schemeClr val="bg1"/>
                </a:solidFill>
              </a:rPr>
              <a:t>holt (&lt;univariate vector of observations&gt;, h = &lt;number of</a:t>
            </a:r>
            <a:endParaRPr lang="en-US" sz="1600">
              <a:solidFill>
                <a:schemeClr val="bg1"/>
              </a:solidFill>
            </a:endParaRPr>
          </a:p>
          <a:p>
            <a:r>
              <a:rPr lang="en-US" sz="1600">
                <a:solidFill>
                  <a:schemeClr val="bg1"/>
                </a:solidFill>
              </a:rPr>
              <a:t>periods to forecast&gt;, damped = TRUE)</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5" name="Text Box 4"/>
          <p:cNvSpPr txBox="1"/>
          <p:nvPr/>
        </p:nvSpPr>
        <p:spPr>
          <a:xfrm>
            <a:off x="146050" y="86995"/>
            <a:ext cx="8718550" cy="4276725"/>
          </a:xfrm>
          <a:prstGeom prst="rect">
            <a:avLst/>
          </a:prstGeom>
          <a:noFill/>
        </p:spPr>
        <p:txBody>
          <a:bodyPr wrap="square" rtlCol="0" anchor="t">
            <a:spAutoFit/>
          </a:bodyPr>
          <a:p>
            <a:r>
              <a:rPr lang="en-US" sz="1600">
                <a:solidFill>
                  <a:schemeClr val="bg1"/>
                </a:solidFill>
              </a:rPr>
              <a:t>Note: The </a:t>
            </a:r>
            <a:r>
              <a:rPr lang="en-US" sz="1600" i="1">
                <a:solidFill>
                  <a:schemeClr val="bg1"/>
                </a:solidFill>
              </a:rPr>
              <a:t>holt</a:t>
            </a:r>
            <a:r>
              <a:rPr lang="en-US" sz="1600">
                <a:solidFill>
                  <a:schemeClr val="bg1"/>
                </a:solidFill>
              </a:rPr>
              <a:t> function by default optimizes both the value of alpha and the</a:t>
            </a:r>
            <a:endParaRPr lang="en-US" sz="1600">
              <a:solidFill>
                <a:schemeClr val="bg1"/>
              </a:solidFill>
            </a:endParaRPr>
          </a:p>
          <a:p>
            <a:r>
              <a:rPr lang="en-US" sz="1600">
                <a:solidFill>
                  <a:schemeClr val="bg1"/>
                </a:solidFill>
              </a:rPr>
              <a:t>initial value.</a:t>
            </a:r>
            <a:endParaRPr lang="en-US" sz="1600">
              <a:solidFill>
                <a:schemeClr val="bg1"/>
              </a:solidFill>
            </a:endParaRPr>
          </a:p>
          <a:p>
            <a:r>
              <a:rPr lang="en-US" sz="1600">
                <a:solidFill>
                  <a:schemeClr val="bg1"/>
                </a:solidFill>
              </a:rPr>
              <a:t>In case you prefer the output for a specified alpha, beta, and phi values then</a:t>
            </a:r>
            <a:endParaRPr lang="en-US" sz="1600">
              <a:solidFill>
                <a:schemeClr val="bg1"/>
              </a:solidFill>
            </a:endParaRPr>
          </a:p>
          <a:p>
            <a:r>
              <a:rPr lang="en-US" sz="1600">
                <a:solidFill>
                  <a:schemeClr val="bg1"/>
                </a:solidFill>
              </a:rPr>
              <a:t>use </a:t>
            </a:r>
            <a:r>
              <a:rPr lang="en-US" sz="1600" i="1">
                <a:solidFill>
                  <a:schemeClr val="bg1"/>
                </a:solidFill>
              </a:rPr>
              <a:t>&lt;initial = ”simple”&gt; </a:t>
            </a:r>
            <a:r>
              <a:rPr lang="en-US" sz="1600">
                <a:solidFill>
                  <a:schemeClr val="bg1"/>
                </a:solidFill>
              </a:rPr>
              <a:t>parameter and set the alpha, beta, and phi values in the parameters.</a:t>
            </a:r>
            <a:endParaRPr lang="en-US" sz="1600">
              <a:solidFill>
                <a:schemeClr val="bg1"/>
              </a:solidFill>
            </a:endParaRPr>
          </a:p>
          <a:p>
            <a:r>
              <a:rPr lang="en-US" sz="1600" i="1">
                <a:solidFill>
                  <a:schemeClr val="bg1"/>
                </a:solidFill>
              </a:rPr>
              <a:t>holt (&lt;univariate vector of observations&gt;, h = &lt;number of</a:t>
            </a:r>
            <a:endParaRPr lang="en-US" sz="1600" i="1">
              <a:solidFill>
                <a:schemeClr val="bg1"/>
              </a:solidFill>
            </a:endParaRPr>
          </a:p>
          <a:p>
            <a:r>
              <a:rPr lang="en-US" sz="1600" i="1">
                <a:solidFill>
                  <a:schemeClr val="bg1"/>
                </a:solidFill>
              </a:rPr>
              <a:t>periods to forecast&gt;, damped = TRUE, alpha = &lt; &gt;, beta = &lt; &gt;,</a:t>
            </a:r>
            <a:endParaRPr lang="en-US" sz="1600" i="1">
              <a:solidFill>
                <a:schemeClr val="bg1"/>
              </a:solidFill>
            </a:endParaRPr>
          </a:p>
          <a:p>
            <a:r>
              <a:rPr lang="en-US" sz="1600" i="1">
                <a:solidFill>
                  <a:schemeClr val="bg1"/>
                </a:solidFill>
              </a:rPr>
              <a:t>phi = &lt; &gt;)</a:t>
            </a:r>
            <a:endParaRPr lang="en-US" sz="1600" i="1">
              <a:solidFill>
                <a:schemeClr val="bg1"/>
              </a:solidFill>
            </a:endParaRPr>
          </a:p>
          <a:p>
            <a:r>
              <a:rPr lang="en-US" sz="1600" i="1">
                <a:solidFill>
                  <a:schemeClr val="bg1"/>
                </a:solidFill>
              </a:rPr>
              <a:t>If alpha, beta, and phi are omitted, it will optimize for these values.</a:t>
            </a:r>
            <a:endParaRPr lang="en-US" sz="1600" i="1">
              <a:solidFill>
                <a:schemeClr val="bg1"/>
              </a:solidFill>
            </a:endParaRPr>
          </a:p>
          <a:p>
            <a:r>
              <a:rPr lang="en-US" sz="1600" b="1">
                <a:solidFill>
                  <a:schemeClr val="bg1"/>
                </a:solidFill>
                <a:latin typeface="Arial" panose="020B0604020202020204" pitchFamily="34" charset="0"/>
                <a:cs typeface="Arial" panose="020B0604020202020204" pitchFamily="34" charset="0"/>
              </a:rPr>
              <a:t>Theta method</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Data:</a:t>
            </a:r>
            <a:r>
              <a:rPr lang="en-US" sz="1600">
                <a:solidFill>
                  <a:schemeClr val="bg1"/>
                </a:solidFill>
              </a:rPr>
              <a:t> The data can be downloaded from the book’s website and the dataset name</a:t>
            </a:r>
            <a:endParaRPr lang="en-US" sz="1600">
              <a:solidFill>
                <a:schemeClr val="bg1"/>
              </a:solidFill>
            </a:endParaRPr>
          </a:p>
          <a:p>
            <a:r>
              <a:rPr lang="en-US" sz="1600">
                <a:solidFill>
                  <a:schemeClr val="bg1"/>
                </a:solidFill>
              </a:rPr>
              <a:t>is </a:t>
            </a:r>
            <a:r>
              <a:rPr lang="en-US" sz="1600" i="1">
                <a:solidFill>
                  <a:schemeClr val="bg1"/>
                </a:solidFill>
              </a:rPr>
              <a:t>“Data - Theta.csv”</a:t>
            </a:r>
            <a:r>
              <a:rPr lang="en-US" sz="1600">
                <a:solidFill>
                  <a:schemeClr val="bg1"/>
                </a:solidFill>
              </a:rPr>
              <a:t>. You can also refer to Table 12.8 for data.</a:t>
            </a:r>
            <a:endParaRPr lang="en-US" sz="1600">
              <a:solidFill>
                <a:schemeClr val="bg1"/>
              </a:solidFill>
            </a:endParaRPr>
          </a:p>
          <a:p>
            <a:r>
              <a:rPr lang="en-US" sz="1600" b="1">
                <a:solidFill>
                  <a:schemeClr val="bg1"/>
                </a:solidFill>
                <a:latin typeface="Arial" panose="020B0604020202020204" pitchFamily="34" charset="0"/>
                <a:cs typeface="Arial" panose="020B0604020202020204" pitchFamily="34" charset="0"/>
              </a:rPr>
              <a:t>Install forecTheta package</a:t>
            </a:r>
            <a:endParaRPr lang="en-US" sz="1600" b="1">
              <a:solidFill>
                <a:schemeClr val="bg1"/>
              </a:solidFill>
              <a:latin typeface="Arial" panose="020B0604020202020204" pitchFamily="34" charset="0"/>
              <a:cs typeface="Arial" panose="020B0604020202020204" pitchFamily="34" charset="0"/>
            </a:endParaRPr>
          </a:p>
          <a:p>
            <a:r>
              <a:rPr lang="en-US" sz="1600" i="1">
                <a:solidFill>
                  <a:schemeClr val="bg1"/>
                </a:solidFill>
              </a:rPr>
              <a:t>Install.packages(“forectheta”)</a:t>
            </a:r>
            <a:endParaRPr lang="en-US" sz="1600" i="1">
              <a:solidFill>
                <a:schemeClr val="bg1"/>
              </a:solidFill>
            </a:endParaRPr>
          </a:p>
          <a:p>
            <a:r>
              <a:rPr lang="en-US" sz="1600" b="1">
                <a:solidFill>
                  <a:schemeClr val="bg1"/>
                </a:solidFill>
                <a:latin typeface="Arial" panose="020B0604020202020204" pitchFamily="34" charset="0"/>
                <a:cs typeface="Arial" panose="020B0604020202020204" pitchFamily="34" charset="0"/>
              </a:rPr>
              <a:t>R function</a:t>
            </a:r>
            <a:endParaRPr lang="en-US" sz="1600" b="1">
              <a:solidFill>
                <a:schemeClr val="bg1"/>
              </a:solidFill>
              <a:latin typeface="Arial" panose="020B0604020202020204" pitchFamily="34" charset="0"/>
              <a:cs typeface="Arial" panose="020B0604020202020204" pitchFamily="34" charset="0"/>
            </a:endParaRPr>
          </a:p>
          <a:p>
            <a:r>
              <a:rPr lang="en-US" sz="1600" i="1">
                <a:solidFill>
                  <a:schemeClr val="bg1"/>
                </a:solidFill>
              </a:rPr>
              <a:t>stm (ts (&lt;univariate vector of observations&gt;), h = &lt;number of</a:t>
            </a:r>
            <a:endParaRPr lang="en-US" sz="1600" i="1">
              <a:solidFill>
                <a:schemeClr val="bg1"/>
              </a:solidFill>
            </a:endParaRPr>
          </a:p>
          <a:p>
            <a:r>
              <a:rPr lang="en-US" sz="1600" i="1">
                <a:solidFill>
                  <a:schemeClr val="bg1"/>
                </a:solidFill>
              </a:rPr>
              <a:t>periods to forecast&gt;, par_ini = c (y[1]/2, 0.5,2))</a:t>
            </a:r>
            <a:endParaRPr lang="en-US" sz="1600" i="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3" name="Text Box 2"/>
          <p:cNvSpPr txBox="1"/>
          <p:nvPr/>
        </p:nvSpPr>
        <p:spPr>
          <a:xfrm>
            <a:off x="74930" y="127635"/>
            <a:ext cx="8916670" cy="5015865"/>
          </a:xfrm>
          <a:prstGeom prst="rect">
            <a:avLst/>
          </a:prstGeom>
          <a:noFill/>
        </p:spPr>
        <p:txBody>
          <a:bodyPr wrap="square" rtlCol="0" anchor="t">
            <a:spAutoFit/>
          </a:bodyPr>
          <a:p>
            <a:r>
              <a:rPr lang="en-US" sz="1600" b="1">
                <a:solidFill>
                  <a:schemeClr val="bg1"/>
                </a:solidFill>
                <a:latin typeface="Arial" panose="020B0604020202020204" pitchFamily="34" charset="0"/>
                <a:cs typeface="Arial" panose="020B0604020202020204" pitchFamily="34" charset="0"/>
              </a:rPr>
              <a:t>ARIMA method</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Data: </a:t>
            </a:r>
            <a:r>
              <a:rPr lang="en-US" sz="1600">
                <a:solidFill>
                  <a:schemeClr val="bg1"/>
                </a:solidFill>
              </a:rPr>
              <a:t>The data can be downloaded from the book’s website and the dataset name</a:t>
            </a:r>
            <a:endParaRPr lang="en-US" sz="1600">
              <a:solidFill>
                <a:schemeClr val="bg1"/>
              </a:solidFill>
            </a:endParaRPr>
          </a:p>
          <a:p>
            <a:r>
              <a:rPr lang="en-US" sz="1600">
                <a:solidFill>
                  <a:schemeClr val="bg1"/>
                </a:solidFill>
              </a:rPr>
              <a:t>is </a:t>
            </a:r>
            <a:r>
              <a:rPr lang="en-US" sz="1600" i="1">
                <a:solidFill>
                  <a:schemeClr val="bg1"/>
                </a:solidFill>
              </a:rPr>
              <a:t>“Data - ARIMA.csv”.</a:t>
            </a:r>
            <a:endParaRPr lang="en-US" sz="1600" i="1">
              <a:solidFill>
                <a:schemeClr val="bg1"/>
              </a:solidFill>
            </a:endParaRPr>
          </a:p>
          <a:p>
            <a:r>
              <a:rPr lang="en-US" sz="1600" b="1">
                <a:solidFill>
                  <a:schemeClr val="bg1"/>
                </a:solidFill>
                <a:latin typeface="Arial" panose="020B0604020202020204" pitchFamily="34" charset="0"/>
                <a:cs typeface="Arial" panose="020B0604020202020204" pitchFamily="34" charset="0"/>
              </a:rPr>
              <a:t>Install forecast package</a:t>
            </a:r>
            <a:endParaRPr lang="en-US" sz="1600" b="1">
              <a:solidFill>
                <a:schemeClr val="bg1"/>
              </a:solidFill>
              <a:latin typeface="Arial" panose="020B0604020202020204" pitchFamily="34" charset="0"/>
              <a:cs typeface="Arial" panose="020B0604020202020204" pitchFamily="34" charset="0"/>
            </a:endParaRPr>
          </a:p>
          <a:p>
            <a:r>
              <a:rPr lang="en-US" sz="1600">
                <a:solidFill>
                  <a:schemeClr val="bg1"/>
                </a:solidFill>
              </a:rPr>
              <a:t>install.packages(“forecast”)</a:t>
            </a:r>
            <a:endParaRPr lang="en-US" sz="1600">
              <a:solidFill>
                <a:schemeClr val="bg1"/>
              </a:solidFill>
            </a:endParaRPr>
          </a:p>
          <a:p>
            <a:r>
              <a:rPr lang="en-US" sz="1600" b="1">
                <a:solidFill>
                  <a:schemeClr val="bg1"/>
                </a:solidFill>
                <a:latin typeface="Arial" panose="020B0604020202020204" pitchFamily="34" charset="0"/>
                <a:cs typeface="Arial" panose="020B0604020202020204" pitchFamily="34" charset="0"/>
              </a:rPr>
              <a:t>R function</a:t>
            </a:r>
            <a:endParaRPr lang="en-US" sz="1600" b="1">
              <a:solidFill>
                <a:schemeClr val="bg1"/>
              </a:solidFill>
              <a:latin typeface="Arial" panose="020B0604020202020204" pitchFamily="34" charset="0"/>
              <a:cs typeface="Arial" panose="020B0604020202020204" pitchFamily="34" charset="0"/>
            </a:endParaRPr>
          </a:p>
          <a:p>
            <a:r>
              <a:rPr lang="en-US" sz="1600" i="1">
                <a:solidFill>
                  <a:schemeClr val="bg1"/>
                </a:solidFill>
              </a:rPr>
              <a:t>arima (ts (&lt;univariate vector of observations&gt;, freq = &lt;period</a:t>
            </a:r>
            <a:endParaRPr lang="en-US" sz="1600" i="1">
              <a:solidFill>
                <a:schemeClr val="bg1"/>
              </a:solidFill>
            </a:endParaRPr>
          </a:p>
          <a:p>
            <a:r>
              <a:rPr lang="en-US" sz="1600" i="1">
                <a:solidFill>
                  <a:schemeClr val="bg1"/>
                </a:solidFill>
              </a:rPr>
              <a:t>of data&gt;), order = c(&lt;p&gt;,&lt;d&gt;,&lt;q&gt;))</a:t>
            </a:r>
            <a:endParaRPr lang="en-US" sz="1600">
              <a:solidFill>
                <a:schemeClr val="bg1"/>
              </a:solidFill>
            </a:endParaRPr>
          </a:p>
          <a:p>
            <a:r>
              <a:rPr lang="en-US" sz="1600">
                <a:solidFill>
                  <a:schemeClr val="bg1"/>
                </a:solidFill>
              </a:rPr>
              <a:t>To view the fitted coefficients, store the output and call that array.</a:t>
            </a:r>
            <a:endParaRPr lang="en-US" sz="1600">
              <a:solidFill>
                <a:schemeClr val="bg1"/>
              </a:solidFill>
            </a:endParaRPr>
          </a:p>
          <a:p>
            <a:r>
              <a:rPr lang="en-US" sz="1600">
                <a:solidFill>
                  <a:schemeClr val="bg1"/>
                </a:solidFill>
              </a:rPr>
              <a:t>To forecast, use the command:</a:t>
            </a:r>
            <a:endParaRPr lang="en-US" sz="1600">
              <a:solidFill>
                <a:schemeClr val="bg1"/>
              </a:solidFill>
            </a:endParaRPr>
          </a:p>
          <a:p>
            <a:r>
              <a:rPr lang="en-US" sz="1600" i="1">
                <a:solidFill>
                  <a:schemeClr val="bg1"/>
                </a:solidFill>
              </a:rPr>
              <a:t>forecast (&lt;name of output&gt;, h = &lt;number of periods to forecast&gt;)</a:t>
            </a:r>
            <a:endParaRPr lang="en-US" sz="1600" i="1">
              <a:solidFill>
                <a:schemeClr val="bg1"/>
              </a:solidFill>
            </a:endParaRPr>
          </a:p>
          <a:p>
            <a:r>
              <a:rPr lang="en-US" sz="1600" b="1">
                <a:solidFill>
                  <a:schemeClr val="bg1"/>
                </a:solidFill>
                <a:latin typeface="Arial" panose="020B0604020202020204" pitchFamily="34" charset="0"/>
                <a:cs typeface="Arial" panose="020B0604020202020204" pitchFamily="34" charset="0"/>
              </a:rPr>
              <a:t>Croston and SBA method</a:t>
            </a:r>
            <a:endParaRPr lang="en-US" sz="1600" b="1">
              <a:solidFill>
                <a:schemeClr val="bg1"/>
              </a:solidFill>
              <a:latin typeface="Arial" panose="020B0604020202020204" pitchFamily="34" charset="0"/>
              <a:cs typeface="Arial" panose="020B0604020202020204" pitchFamily="34" charset="0"/>
            </a:endParaRPr>
          </a:p>
          <a:p>
            <a:r>
              <a:rPr lang="en-US" sz="1600" b="1">
                <a:solidFill>
                  <a:schemeClr val="bg1"/>
                </a:solidFill>
                <a:latin typeface="Arial" panose="020B0604020202020204" pitchFamily="34" charset="0"/>
                <a:cs typeface="Arial" panose="020B0604020202020204" pitchFamily="34" charset="0"/>
              </a:rPr>
              <a:t>Data: </a:t>
            </a:r>
            <a:r>
              <a:rPr lang="en-US" sz="1600">
                <a:solidFill>
                  <a:schemeClr val="bg1"/>
                </a:solidFill>
              </a:rPr>
              <a:t>The data can be downloaded from the book’s website and the dataset name</a:t>
            </a:r>
            <a:endParaRPr lang="en-US" sz="1600">
              <a:solidFill>
                <a:schemeClr val="bg1"/>
              </a:solidFill>
            </a:endParaRPr>
          </a:p>
          <a:p>
            <a:r>
              <a:rPr lang="en-US" sz="1600">
                <a:solidFill>
                  <a:schemeClr val="bg1"/>
                </a:solidFill>
              </a:rPr>
              <a:t>is “Data - Croston and SBA.csv”. You can also refer to Table 12.9 for data.</a:t>
            </a:r>
            <a:endParaRPr lang="en-US" sz="1600">
              <a:solidFill>
                <a:schemeClr val="bg1"/>
              </a:solidFill>
            </a:endParaRPr>
          </a:p>
          <a:p>
            <a:r>
              <a:rPr lang="en-US" sz="1600" b="1">
                <a:solidFill>
                  <a:schemeClr val="bg1"/>
                </a:solidFill>
                <a:latin typeface="Arial" panose="020B0604020202020204" pitchFamily="34" charset="0"/>
                <a:cs typeface="Arial" panose="020B0604020202020204" pitchFamily="34" charset="0"/>
              </a:rPr>
              <a:t>Install tsintermittent package</a:t>
            </a:r>
            <a:endParaRPr lang="en-US" sz="1600" b="1">
              <a:solidFill>
                <a:schemeClr val="bg1"/>
              </a:solidFill>
              <a:latin typeface="Arial" panose="020B0604020202020204" pitchFamily="34" charset="0"/>
              <a:cs typeface="Arial" panose="020B0604020202020204" pitchFamily="34" charset="0"/>
            </a:endParaRPr>
          </a:p>
          <a:p>
            <a:r>
              <a:rPr lang="en-US" sz="1600" i="1">
                <a:solidFill>
                  <a:schemeClr val="bg1"/>
                </a:solidFill>
              </a:rPr>
              <a:t>install.packages(“tsintermittent”)</a:t>
            </a:r>
            <a:endParaRPr lang="en-US" sz="1600" i="1">
              <a:solidFill>
                <a:schemeClr val="bg1"/>
              </a:solidFill>
            </a:endParaRPr>
          </a:p>
          <a:p>
            <a:r>
              <a:rPr lang="en-US" sz="1600" b="1">
                <a:solidFill>
                  <a:schemeClr val="bg1"/>
                </a:solidFill>
                <a:latin typeface="Arial" panose="020B0604020202020204" pitchFamily="34" charset="0"/>
                <a:cs typeface="Arial" panose="020B0604020202020204" pitchFamily="34" charset="0"/>
              </a:rPr>
              <a:t>R function</a:t>
            </a:r>
            <a:endParaRPr lang="en-US" sz="1600" b="1">
              <a:solidFill>
                <a:schemeClr val="bg1"/>
              </a:solidFill>
              <a:latin typeface="Arial" panose="020B0604020202020204" pitchFamily="34" charset="0"/>
              <a:cs typeface="Arial" panose="020B0604020202020204" pitchFamily="34" charset="0"/>
            </a:endParaRPr>
          </a:p>
          <a:p>
            <a:r>
              <a:rPr lang="en-US" sz="1600" i="1">
                <a:solidFill>
                  <a:schemeClr val="bg1"/>
                </a:solidFill>
              </a:rPr>
              <a:t>crost (ts(&lt;univariate vector of observations&gt;), h = &lt;number of</a:t>
            </a:r>
            <a:endParaRPr lang="en-US" sz="1600" i="1">
              <a:solidFill>
                <a:schemeClr val="bg1"/>
              </a:solidFill>
            </a:endParaRPr>
          </a:p>
          <a:p>
            <a:r>
              <a:rPr lang="en-US" sz="1600" i="1">
                <a:solidFill>
                  <a:schemeClr val="bg1"/>
                </a:solidFill>
              </a:rPr>
              <a:t>periods to forecast&gt;, w = c(&lt;&gt;,&lt;&gt;), init = c(&lt;&gt;,&lt;&gt;), type =</a:t>
            </a:r>
            <a:endParaRPr lang="en-US" sz="1600" i="1">
              <a:solidFill>
                <a:schemeClr val="bg1"/>
              </a:solidFill>
            </a:endParaRPr>
          </a:p>
          <a:p>
            <a:r>
              <a:rPr lang="en-US" sz="1600" i="1">
                <a:solidFill>
                  <a:schemeClr val="bg1"/>
                </a:solidFill>
              </a:rPr>
              <a:t>“croston”, init.opt = FALSE)</a:t>
            </a:r>
            <a:endParaRPr lang="en-US" sz="1600" i="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矩形 20"/>
          <p:cNvSpPr/>
          <p:nvPr/>
        </p:nvSpPr>
        <p:spPr>
          <a:xfrm rot="5400000">
            <a:off x="2185670" y="-1470660"/>
            <a:ext cx="4745355" cy="789241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2" name="Picture 1"/>
          <p:cNvPicPr>
            <a:picLocks noChangeAspect="1"/>
          </p:cNvPicPr>
          <p:nvPr/>
        </p:nvPicPr>
        <p:blipFill>
          <a:blip r:embed="rId2"/>
          <a:stretch>
            <a:fillRect/>
          </a:stretch>
        </p:blipFill>
        <p:spPr>
          <a:xfrm>
            <a:off x="738505" y="191135"/>
            <a:ext cx="7653020" cy="4554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矩形 20"/>
          <p:cNvSpPr/>
          <p:nvPr/>
        </p:nvSpPr>
        <p:spPr>
          <a:xfrm rot="5400000">
            <a:off x="2093595" y="-1378585"/>
            <a:ext cx="4929505" cy="789241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6" name="Picture 5"/>
          <p:cNvPicPr>
            <a:picLocks noChangeAspect="1"/>
          </p:cNvPicPr>
          <p:nvPr/>
        </p:nvPicPr>
        <p:blipFill>
          <a:blip r:embed="rId2"/>
          <a:stretch>
            <a:fillRect/>
          </a:stretch>
        </p:blipFill>
        <p:spPr>
          <a:xfrm>
            <a:off x="718820" y="179070"/>
            <a:ext cx="7657465" cy="4748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矩形 20"/>
          <p:cNvSpPr/>
          <p:nvPr/>
        </p:nvSpPr>
        <p:spPr>
          <a:xfrm rot="5400000">
            <a:off x="2146935" y="-1233805"/>
            <a:ext cx="4606925" cy="735266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2" name="Picture 1"/>
          <p:cNvPicPr>
            <a:picLocks noChangeAspect="1"/>
          </p:cNvPicPr>
          <p:nvPr/>
        </p:nvPicPr>
        <p:blipFill>
          <a:blip r:embed="rId2"/>
          <a:stretch>
            <a:fillRect/>
          </a:stretch>
        </p:blipFill>
        <p:spPr>
          <a:xfrm>
            <a:off x="927100" y="271145"/>
            <a:ext cx="7036435" cy="4335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矩形 20"/>
          <p:cNvSpPr/>
          <p:nvPr/>
        </p:nvSpPr>
        <p:spPr>
          <a:xfrm rot="5400000">
            <a:off x="2146935" y="-1233805"/>
            <a:ext cx="4606925" cy="735266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3" name="Picture 2"/>
          <p:cNvPicPr>
            <a:picLocks noChangeAspect="1"/>
          </p:cNvPicPr>
          <p:nvPr/>
        </p:nvPicPr>
        <p:blipFill>
          <a:blip r:embed="rId2"/>
          <a:stretch>
            <a:fillRect/>
          </a:stretch>
        </p:blipFill>
        <p:spPr>
          <a:xfrm>
            <a:off x="899160" y="271780"/>
            <a:ext cx="7113905" cy="4314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矩形 20"/>
          <p:cNvSpPr/>
          <p:nvPr/>
        </p:nvSpPr>
        <p:spPr>
          <a:xfrm rot="5400000">
            <a:off x="2003425" y="-1146810"/>
            <a:ext cx="4895215" cy="735266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2" name="Picture 1"/>
          <p:cNvPicPr>
            <a:picLocks noChangeAspect="1"/>
          </p:cNvPicPr>
          <p:nvPr/>
        </p:nvPicPr>
        <p:blipFill>
          <a:blip r:embed="rId2"/>
          <a:stretch>
            <a:fillRect/>
          </a:stretch>
        </p:blipFill>
        <p:spPr>
          <a:xfrm>
            <a:off x="875030" y="178435"/>
            <a:ext cx="7127240" cy="4711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a:off x="-2"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9328" y="270951"/>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矩形 20"/>
          <p:cNvSpPr/>
          <p:nvPr/>
        </p:nvSpPr>
        <p:spPr>
          <a:xfrm rot="5400000">
            <a:off x="2003425" y="-1146810"/>
            <a:ext cx="4895215" cy="7352665"/>
          </a:xfrm>
          <a:prstGeom prst="rect">
            <a:avLst/>
          </a:prstGeom>
        </p:spPr>
        <p:style>
          <a:lnRef idx="2">
            <a:schemeClr val="accent1"/>
          </a:lnRef>
          <a:fillRef idx="0">
            <a:srgbClr val="FFFFFF"/>
          </a:fillRef>
          <a:effectRef idx="0">
            <a:srgbClr val="FFFFFF"/>
          </a:effectRef>
          <a:fontRef idx="minor">
            <a:schemeClr val="dk1"/>
          </a:fontRef>
        </p:style>
        <p:txBody>
          <a:bodyPr rtlCol="0" anchor="ctr"/>
          <a:p>
            <a:pPr algn="ctr"/>
            <a:endParaRPr lang="zh-CN" altLang="en-US">
              <a:solidFill>
                <a:schemeClr val="accent1"/>
              </a:solidFill>
            </a:endParaRPr>
          </a:p>
        </p:txBody>
      </p:sp>
      <p:pic>
        <p:nvPicPr>
          <p:cNvPr id="3" name="Picture 2"/>
          <p:cNvPicPr>
            <a:picLocks noChangeAspect="1"/>
          </p:cNvPicPr>
          <p:nvPr/>
        </p:nvPicPr>
        <p:blipFill>
          <a:blip r:embed="rId2"/>
          <a:stretch>
            <a:fillRect/>
          </a:stretch>
        </p:blipFill>
        <p:spPr>
          <a:xfrm>
            <a:off x="863600" y="147320"/>
            <a:ext cx="7165340" cy="4740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游戏机里面的人物&#10;&#10;中度可信度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13" r="13280" b="15699"/>
          <a:stretch>
            <a:fillRect/>
          </a:stretch>
        </p:blipFill>
        <p:spPr>
          <a:xfrm>
            <a:off x="0" y="0"/>
            <a:ext cx="9144000" cy="5143500"/>
          </a:xfrm>
          <a:prstGeom prst="rect">
            <a:avLst/>
          </a:prstGeom>
        </p:spPr>
      </p:pic>
      <p:sp>
        <p:nvSpPr>
          <p:cNvPr id="33" name="矩形 32"/>
          <p:cNvSpPr/>
          <p:nvPr/>
        </p:nvSpPr>
        <p:spPr>
          <a:xfrm rot="10800000" flipV="1">
            <a:off x="0" y="0"/>
            <a:ext cx="6139815" cy="5144135"/>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a:ln>
                  <a:noFill/>
                </a:ln>
                <a:solidFill>
                  <a:prstClr val="white"/>
                </a:solidFill>
                <a:effectLst/>
                <a:uLnTx/>
                <a:uFillTx/>
                <a:latin typeface="Gilroy" panose="00000400000000000000"/>
                <a:cs typeface="+mn-cs"/>
              </a:rPr>
              <a:t> THANK YOU!! :)</a:t>
            </a:r>
            <a:endParaRPr kumimoji="0" lang="en-US" altLang="zh-CN" sz="6000" b="0" i="0" u="none" strike="noStrike" kern="1200" cap="none" spc="0" normalizeH="0" baseline="0" noProof="0">
              <a:ln>
                <a:noFill/>
              </a:ln>
              <a:solidFill>
                <a:prstClr val="white"/>
              </a:solidFill>
              <a:effectLst/>
              <a:uLnTx/>
              <a:uFillTx/>
              <a:latin typeface="Gilroy" panose="00000400000000000000"/>
              <a:cs typeface="+mn-cs"/>
            </a:endParaRPr>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DA5B8"/>
                </a:solidFill>
                <a:effectLst/>
                <a:uLnTx/>
                <a:uFillTx/>
                <a:latin typeface="Gilroy" panose="00000400000000000000"/>
                <a:cs typeface="+mn-cs"/>
              </a:endParaRPr>
            </a:p>
          </p:txBody>
        </p:sp>
      </p:grpSp>
      <p:sp>
        <p:nvSpPr>
          <p:cNvPr id="15" name="矩形 14"/>
          <p:cNvSpPr/>
          <p:nvPr/>
        </p:nvSpPr>
        <p:spPr>
          <a:xfrm>
            <a:off x="232465" y="485676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6" name="矩形 15"/>
          <p:cNvSpPr/>
          <p:nvPr/>
        </p:nvSpPr>
        <p:spPr>
          <a:xfrm>
            <a:off x="537517" y="4856762"/>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7" name="L 形 16"/>
          <p:cNvSpPr/>
          <p:nvPr/>
        </p:nvSpPr>
        <p:spPr>
          <a:xfrm rot="2700000">
            <a:off x="361010"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
        <p:nvSpPr>
          <p:cNvPr id="18" name="L 形 17"/>
          <p:cNvSpPr/>
          <p:nvPr/>
        </p:nvSpPr>
        <p:spPr>
          <a:xfrm rot="18900000" flipH="1">
            <a:off x="654168" y="49734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ilroy" panose="00000400000000000000"/>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2928455" y="1122609"/>
            <a:ext cx="5999646" cy="1263556"/>
          </a:xfrm>
          <a:prstGeom prst="rect">
            <a:avLst/>
          </a:prstGeom>
          <a:gradFill flip="none" rotWithShape="1">
            <a:gsLst>
              <a:gs pos="52000">
                <a:srgbClr val="070B28">
                  <a:alpha val="29000"/>
                </a:srgbClr>
              </a:gs>
              <a:gs pos="100000">
                <a:schemeClr val="accent1">
                  <a:alpha val="1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2" name="组合 11"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16" name="直接连接符 15"/>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6" name="Text Box 5"/>
          <p:cNvSpPr txBox="1"/>
          <p:nvPr/>
        </p:nvSpPr>
        <p:spPr>
          <a:xfrm>
            <a:off x="230505" y="139065"/>
            <a:ext cx="8234680" cy="1322070"/>
          </a:xfrm>
          <a:prstGeom prst="rect">
            <a:avLst/>
          </a:prstGeom>
          <a:noFill/>
        </p:spPr>
        <p:txBody>
          <a:bodyPr wrap="square" rtlCol="0" anchor="t">
            <a:spAutoFit/>
          </a:bodyPr>
          <a:p>
            <a:pPr marL="285750" indent="-285750">
              <a:buFont typeface="Arial" panose="020B0604020202020204" pitchFamily="34" charset="0"/>
              <a:buChar char="•"/>
            </a:pPr>
            <a:r>
              <a:rPr lang="en-US" sz="1600" b="1">
                <a:solidFill>
                  <a:schemeClr val="bg1"/>
                </a:solidFill>
              </a:rPr>
              <a:t>You may have cross-sectional data, data referring to the same point of time but for different product/services, etc.—for example, sales for ten different car makes in a given day.</a:t>
            </a:r>
            <a:endParaRPr lang="en-US" sz="1600" b="1">
              <a:solidFill>
                <a:schemeClr val="bg1"/>
              </a:solidFill>
            </a:endParaRPr>
          </a:p>
          <a:p>
            <a:pPr marL="285750" indent="-285750">
              <a:buFont typeface="Arial" panose="020B0604020202020204" pitchFamily="34" charset="0"/>
              <a:buChar char="•"/>
            </a:pPr>
            <a:r>
              <a:rPr lang="en-US" sz="1600" b="1">
                <a:solidFill>
                  <a:schemeClr val="bg1"/>
                </a:solidFill>
              </a:rPr>
              <a:t>You may have no data at all—so you end up using entirely your judgment as tomake some forecasts.</a:t>
            </a:r>
            <a:endParaRPr lang="en-US" sz="1600" b="1">
              <a:solidFill>
                <a:schemeClr val="bg1"/>
              </a:solidFill>
            </a:endParaRPr>
          </a:p>
        </p:txBody>
      </p:sp>
      <p:sp>
        <p:nvSpPr>
          <p:cNvPr id="7" name="Text Box 6"/>
          <p:cNvSpPr txBox="1"/>
          <p:nvPr/>
        </p:nvSpPr>
        <p:spPr>
          <a:xfrm>
            <a:off x="231140" y="1694815"/>
            <a:ext cx="8670290" cy="1956435"/>
          </a:xfrm>
          <a:prstGeom prst="rect">
            <a:avLst/>
          </a:prstGeom>
          <a:noFill/>
        </p:spPr>
        <p:txBody>
          <a:bodyPr wrap="square" rtlCol="0" anchor="t">
            <a:noAutofit/>
          </a:bodyPr>
          <a:p>
            <a:r>
              <a:rPr lang="en-US" sz="1600" b="1">
                <a:solidFill>
                  <a:schemeClr val="bg1"/>
                </a:solidFill>
              </a:rPr>
              <a:t>In this chapter, focus is basically given to time-series forecasting and how this integrates efficiently with judgmental adjustments. These adjustments are driven rom all sources of marketing intelligence.9 Analysis and forecasting of cross sectional data that is mainly the focus of regression analysis, but still remain out of the core scope of this chapter (please see Chap. 7 of this volume).</a:t>
            </a:r>
            <a:endParaRPr lang="en-US" sz="16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0800000">
            <a:off x="-12617" y="0"/>
            <a:ext cx="5473338" cy="5143500"/>
          </a:xfrm>
          <a:prstGeom prst="rect">
            <a:avLst/>
          </a:prstGeom>
          <a:gradFill flip="none" rotWithShape="1">
            <a:gsLst>
              <a:gs pos="0">
                <a:srgbClr val="070B28">
                  <a:alpha val="0"/>
                </a:srgbClr>
              </a:gs>
              <a:gs pos="37000">
                <a:srgbClr val="070B2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descr="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
          <p:cNvGrpSpPr/>
          <p:nvPr/>
        </p:nvGrpSpPr>
        <p:grpSpPr>
          <a:xfrm>
            <a:off x="8718693" y="363026"/>
            <a:ext cx="182462" cy="76773"/>
            <a:chOff x="5516310" y="1016950"/>
            <a:chExt cx="474292" cy="136733"/>
          </a:xfrm>
        </p:grpSpPr>
        <p:cxnSp>
          <p:nvCxnSpPr>
            <p:cNvPr id="21" name="直接连接符 20"/>
            <p:cNvCxnSpPr/>
            <p:nvPr/>
          </p:nvCxnSpPr>
          <p:spPr>
            <a:xfrm>
              <a:off x="5516310" y="1016950"/>
              <a:ext cx="47429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34228" y="1153683"/>
              <a:ext cx="256374"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864460" y="2151610"/>
            <a:ext cx="127280" cy="840281"/>
            <a:chOff x="8864460" y="2172680"/>
            <a:chExt cx="127280" cy="840281"/>
          </a:xfrm>
        </p:grpSpPr>
        <p:sp>
          <p:nvSpPr>
            <p:cNvPr id="29" name="椭圆 28"/>
            <p:cNvSpPr/>
            <p:nvPr/>
          </p:nvSpPr>
          <p:spPr>
            <a:xfrm rot="5400000">
              <a:off x="8864460" y="2172680"/>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0" name="椭圆 29"/>
            <p:cNvSpPr/>
            <p:nvPr/>
          </p:nvSpPr>
          <p:spPr>
            <a:xfrm rot="5400000">
              <a:off x="8864460" y="2410347"/>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1" name="椭圆 30"/>
            <p:cNvSpPr/>
            <p:nvPr/>
          </p:nvSpPr>
          <p:spPr>
            <a:xfrm rot="5400000">
              <a:off x="8864460" y="2648014"/>
              <a:ext cx="127280" cy="12728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2" name="椭圆 31"/>
            <p:cNvSpPr/>
            <p:nvPr/>
          </p:nvSpPr>
          <p:spPr>
            <a:xfrm rot="5400000">
              <a:off x="8864460" y="2885681"/>
              <a:ext cx="127280" cy="12728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grpSp>
      <p:sp>
        <p:nvSpPr>
          <p:cNvPr id="2" name="矩形: 对角圆角 1"/>
          <p:cNvSpPr/>
          <p:nvPr/>
        </p:nvSpPr>
        <p:spPr>
          <a:xfrm>
            <a:off x="-12704" y="3886200"/>
            <a:ext cx="9144003" cy="1257300"/>
          </a:xfrm>
          <a:prstGeom prst="round2Diag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47705" y="4654832"/>
            <a:ext cx="305052" cy="305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2757" y="4654197"/>
            <a:ext cx="305052" cy="305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L 形 16"/>
          <p:cNvSpPr/>
          <p:nvPr/>
        </p:nvSpPr>
        <p:spPr>
          <a:xfrm rot="2700000">
            <a:off x="361010" y="47702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L 形 17"/>
          <p:cNvSpPr/>
          <p:nvPr/>
        </p:nvSpPr>
        <p:spPr>
          <a:xfrm rot="18900000" flipH="1">
            <a:off x="634483" y="4770213"/>
            <a:ext cx="71750" cy="7175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rot="16200000">
            <a:off x="615284" y="3481835"/>
            <a:ext cx="63640" cy="420141"/>
            <a:chOff x="8864460" y="2172680"/>
            <a:chExt cx="127280" cy="840281"/>
          </a:xfrm>
        </p:grpSpPr>
        <p:sp>
          <p:nvSpPr>
            <p:cNvPr id="25" name="椭圆 24"/>
            <p:cNvSpPr/>
            <p:nvPr/>
          </p:nvSpPr>
          <p:spPr>
            <a:xfrm rot="5400000">
              <a:off x="8864460" y="2172680"/>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26" name="椭圆 25"/>
            <p:cNvSpPr/>
            <p:nvPr/>
          </p:nvSpPr>
          <p:spPr>
            <a:xfrm rot="5400000">
              <a:off x="8864460" y="2410347"/>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27" name="椭圆 26"/>
            <p:cNvSpPr/>
            <p:nvPr/>
          </p:nvSpPr>
          <p:spPr>
            <a:xfrm rot="5400000">
              <a:off x="8864460" y="2648014"/>
              <a:ext cx="127280" cy="12728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sp>
          <p:nvSpPr>
            <p:cNvPr id="34" name="椭圆 33"/>
            <p:cNvSpPr/>
            <p:nvPr/>
          </p:nvSpPr>
          <p:spPr>
            <a:xfrm rot="5400000">
              <a:off x="8864460" y="2885681"/>
              <a:ext cx="127280" cy="12728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DA5B8"/>
                </a:solidFill>
              </a:endParaRPr>
            </a:p>
          </p:txBody>
        </p:sp>
      </p:grpSp>
      <p:pic>
        <p:nvPicPr>
          <p:cNvPr id="8" name="Picture 7"/>
          <p:cNvPicPr>
            <a:picLocks noChangeAspect="1"/>
          </p:cNvPicPr>
          <p:nvPr/>
        </p:nvPicPr>
        <p:blipFill>
          <a:blip r:embed="rId1"/>
          <a:stretch>
            <a:fillRect/>
          </a:stretch>
        </p:blipFill>
        <p:spPr>
          <a:xfrm>
            <a:off x="619760" y="161925"/>
            <a:ext cx="7840345" cy="3335655"/>
          </a:xfrm>
          <a:prstGeom prst="rect">
            <a:avLst/>
          </a:prstGeom>
        </p:spPr>
      </p:pic>
      <p:sp>
        <p:nvSpPr>
          <p:cNvPr id="12" name="Text Box 11"/>
          <p:cNvSpPr txBox="1"/>
          <p:nvPr/>
        </p:nvSpPr>
        <p:spPr>
          <a:xfrm>
            <a:off x="840740" y="3587115"/>
            <a:ext cx="2447290" cy="209550"/>
          </a:xfrm>
          <a:prstGeom prst="rect">
            <a:avLst/>
          </a:prstGeom>
          <a:noFill/>
        </p:spPr>
        <p:txBody>
          <a:bodyPr wrap="square" rtlCol="0" anchor="t">
            <a:noAutofit/>
          </a:bodyPr>
          <a:p>
            <a:r>
              <a:rPr lang="en-US" sz="1200">
                <a:solidFill>
                  <a:schemeClr val="bg1"/>
                </a:solidFill>
                <a:latin typeface="Bahnschrift" panose="020B0502040204020203" charset="0"/>
                <a:cs typeface="Bahnschrift" panose="020B0502040204020203" charset="0"/>
              </a:rPr>
              <a:t>Fig. 12.1 A time series</a:t>
            </a:r>
            <a:endParaRPr lang="en-US" sz="1200">
              <a:solidFill>
                <a:schemeClr val="bg1"/>
              </a:solidFill>
              <a:latin typeface="Bahnschrift" panose="020B0502040204020203" charset="0"/>
              <a:cs typeface="Bahnschrift"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160" y="198755"/>
            <a:ext cx="8375650" cy="4769485"/>
          </a:xfrm>
          <a:prstGeom prst="rect">
            <a:avLst/>
          </a:prstGeom>
          <a:noFill/>
        </p:spPr>
        <p:txBody>
          <a:bodyPr wrap="square" rtlCol="0" anchor="t">
            <a:spAutoFit/>
          </a:bodyPr>
          <a:p>
            <a:r>
              <a:rPr lang="en-US" sz="1600">
                <a:solidFill>
                  <a:schemeClr val="bg1"/>
                </a:solidFill>
              </a:rPr>
              <a:t>In Fig. 12.2, the aforementioned process would be to ... :</a:t>
            </a:r>
            <a:endParaRPr lang="en-US" sz="1600">
              <a:solidFill>
                <a:schemeClr val="bg1"/>
              </a:solidFill>
            </a:endParaRPr>
          </a:p>
          <a:p>
            <a:endParaRPr lang="en-US" sz="1600">
              <a:solidFill>
                <a:schemeClr val="bg1"/>
              </a:solidFill>
            </a:endParaRPr>
          </a:p>
          <a:p>
            <a:r>
              <a:rPr lang="en-US" sz="1600">
                <a:solidFill>
                  <a:schemeClr val="accent2">
                    <a:lumMod val="50000"/>
                  </a:schemeClr>
                </a:solidFill>
              </a:rPr>
              <a:t>... </a:t>
            </a:r>
            <a:r>
              <a:rPr lang="en-US" sz="1600" i="1">
                <a:solidFill>
                  <a:schemeClr val="accent2">
                    <a:lumMod val="50000"/>
                  </a:schemeClr>
                </a:solidFill>
              </a:rPr>
              <a:t>get the thick-line right in the first place ...!</a:t>
            </a:r>
            <a:endParaRPr lang="en-US" sz="1600" i="1">
              <a:solidFill>
                <a:schemeClr val="accent2">
                  <a:lumMod val="50000"/>
                </a:schemeClr>
              </a:solidFill>
            </a:endParaRPr>
          </a:p>
          <a:p>
            <a:endParaRPr lang="en-US" sz="1600">
              <a:solidFill>
                <a:schemeClr val="bg1"/>
              </a:solidFill>
            </a:endParaRPr>
          </a:p>
          <a:p>
            <a:r>
              <a:rPr lang="en-US" sz="1600">
                <a:solidFill>
                  <a:schemeClr val="bg1"/>
                </a:solidFill>
              </a:rPr>
              <a:t>This thick-line stands for the history of the specific product you are interested</a:t>
            </a:r>
            <a:endParaRPr lang="en-US" sz="1600">
              <a:solidFill>
                <a:schemeClr val="bg1"/>
              </a:solidFill>
            </a:endParaRPr>
          </a:p>
          <a:p>
            <a:r>
              <a:rPr lang="en-US" sz="1600">
                <a:solidFill>
                  <a:schemeClr val="bg1"/>
                </a:solidFill>
              </a:rPr>
              <a:t>to forecast. As explained in the data collection chapter (Chap. 2), data-related</a:t>
            </a:r>
            <a:endParaRPr lang="en-US" sz="1600">
              <a:solidFill>
                <a:schemeClr val="bg1"/>
              </a:solidFill>
            </a:endParaRPr>
          </a:p>
          <a:p>
            <a:r>
              <a:rPr lang="en-US" sz="1600">
                <a:solidFill>
                  <a:schemeClr val="bg1"/>
                </a:solidFill>
              </a:rPr>
              <a:t>problems such as outliers, missing data, and sudden shifts need to be treated</a:t>
            </a:r>
            <a:endParaRPr lang="en-US" sz="1600">
              <a:solidFill>
                <a:schemeClr val="bg1"/>
              </a:solidFill>
            </a:endParaRPr>
          </a:p>
          <a:p>
            <a:r>
              <a:rPr lang="en-US" sz="1600">
                <a:solidFill>
                  <a:schemeClr val="bg1"/>
                </a:solidFill>
              </a:rPr>
              <a:t>before forecasting. Also, data transformations, such as taking roots, logarithms, and</a:t>
            </a:r>
            <a:endParaRPr lang="en-US" sz="1600">
              <a:solidFill>
                <a:schemeClr val="bg1"/>
              </a:solidFill>
            </a:endParaRPr>
          </a:p>
          <a:p>
            <a:r>
              <a:rPr lang="en-US" sz="1600">
                <a:solidFill>
                  <a:schemeClr val="bg1"/>
                </a:solidFill>
              </a:rPr>
              <a:t>differencing, might be required to conform to the requirements of the model.</a:t>
            </a:r>
            <a:endParaRPr lang="en-US" sz="1600">
              <a:solidFill>
                <a:schemeClr val="bg1"/>
              </a:solidFill>
            </a:endParaRPr>
          </a:p>
          <a:p>
            <a:r>
              <a:rPr lang="en-US" sz="1600">
                <a:solidFill>
                  <a:schemeClr val="bg1"/>
                </a:solidFill>
              </a:rPr>
              <a:t>The next logical step would be to project this thick-line into the future: forecast_x0002_ing the available time series. Time-series forecasting is based on the assumption</a:t>
            </a:r>
            <a:endParaRPr lang="en-US" sz="1600">
              <a:solidFill>
                <a:schemeClr val="bg1"/>
              </a:solidFill>
            </a:endParaRPr>
          </a:p>
          <a:p>
            <a:r>
              <a:rPr lang="en-US" sz="1600">
                <a:solidFill>
                  <a:schemeClr val="bg1"/>
                </a:solidFill>
              </a:rPr>
              <a:t>that a particular variable will behave in the future in much the same way as it</a:t>
            </a:r>
            <a:endParaRPr lang="en-US" sz="1600">
              <a:solidFill>
                <a:schemeClr val="bg1"/>
              </a:solidFill>
            </a:endParaRPr>
          </a:p>
          <a:p>
            <a:r>
              <a:rPr lang="en-US" sz="1600">
                <a:solidFill>
                  <a:schemeClr val="bg1"/>
                </a:solidFill>
              </a:rPr>
              <a:t>behaves in the past. Thus, the dotted-line should be the “natural” extension of</a:t>
            </a:r>
            <a:endParaRPr lang="en-US" sz="1600">
              <a:solidFill>
                <a:schemeClr val="bg1"/>
              </a:solidFill>
            </a:endParaRPr>
          </a:p>
          <a:p>
            <a:r>
              <a:rPr lang="en-US" sz="1600">
                <a:solidFill>
                  <a:schemeClr val="bg1"/>
                </a:solidFill>
              </a:rPr>
              <a:t>the thick-black-line. Natural ... in the sense that history repeats itself. This is the</a:t>
            </a:r>
            <a:endParaRPr lang="en-US" sz="1600">
              <a:solidFill>
                <a:schemeClr val="bg1"/>
              </a:solidFill>
            </a:endParaRPr>
          </a:p>
          <a:p>
            <a:r>
              <a:rPr lang="en-US" sz="1600">
                <a:solidFill>
                  <a:schemeClr val="bg1"/>
                </a:solidFill>
              </a:rPr>
              <a:t>basic assumption of statistical forecasting; thus Statistics—abbreviated Stats—is the</a:t>
            </a:r>
            <a:endParaRPr lang="en-US" sz="1600">
              <a:solidFill>
                <a:schemeClr val="bg1"/>
              </a:solidFill>
            </a:endParaRPr>
          </a:p>
          <a:p>
            <a:r>
              <a:rPr lang="en-US" sz="1600">
                <a:solidFill>
                  <a:schemeClr val="bg1"/>
                </a:solidFill>
              </a:rPr>
              <a:t>second fundamental part of the forecasting process.</a:t>
            </a:r>
            <a:endParaRPr lang="en-US" sz="1600">
              <a:solidFill>
                <a:schemeClr val="bg1"/>
              </a:solidFill>
            </a:endParaRPr>
          </a:p>
          <a:p>
            <a:r>
              <a:rPr lang="en-US" sz="1600">
                <a:solidFill>
                  <a:schemeClr val="bg1"/>
                </a:solidFill>
              </a:rPr>
              <a:t>We will call this a point-forecast. In most of the cases you will usually be</a:t>
            </a:r>
            <a:endParaRPr lang="en-US" sz="1600">
              <a:solidFill>
                <a:schemeClr val="bg1"/>
              </a:solidFill>
            </a:endParaRPr>
          </a:p>
          <a:p>
            <a:r>
              <a:rPr lang="en-US" sz="1600">
                <a:solidFill>
                  <a:schemeClr val="bg1"/>
                </a:solidFill>
              </a:rPr>
              <a:t>interested in many points of time in the future, so forecasts for the full forecasting</a:t>
            </a:r>
            <a:endParaRPr lang="en-US" sz="1600">
              <a:solidFill>
                <a:schemeClr val="bg1"/>
              </a:solidFill>
            </a:endParaRPr>
          </a:p>
          <a:p>
            <a:r>
              <a:rPr lang="en-US" sz="1600">
                <a:solidFill>
                  <a:schemeClr val="bg1"/>
                </a:solidFill>
              </a:rPr>
              <a:t>horizon as it is usually termed, and not just a single-point forecast, are of interest.</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tags/tag1.xml><?xml version="1.0" encoding="utf-8"?>
<p:tagLst xmlns:p="http://schemas.openxmlformats.org/presentationml/2006/main">
  <p:tag name="KSO_WPP_MARK_KEY" val="33202f69-2352-4fc2-b7d1-f9e4bc80895d"/>
  <p:tag name="COMMONDATA" val="eyJoZGlkIjoiMDczMTIyM2U3ZmQwZjZmODQyZmRmNWJhM2QxOGVjY2IifQ=="/>
  <p:tag name="ISLIDE.GUIDESSETTING" val="{&quot;Id&quot;:&quot;GuidesStyle_Narrow&quot;,&quot;Name&quot;:&quot;GuidesStyle_Narrow&quot;,&quot;Kind&quot;:&quot;System&quot;,&quot;OldGuidesSetting&quot;:{&quot;HeaderHeight&quot;:10.0,&quot;FooterHeight&quot;:5.0,&quot;SideMargin&quot;:2.5,&quot;TopMargin&quot;:0.0,&quot;BottomMargin&quot;:0.0,&quot;IntervalMargin&quot;:1.0}}"/>
</p:tagLst>
</file>

<file path=ppt/theme/theme1.xml><?xml version="1.0" encoding="utf-8"?>
<a:theme xmlns:a="http://schemas.openxmlformats.org/drawingml/2006/main" name="Office 主题​​">
  <a:themeElements>
    <a:clrScheme name="自定义 1374">
      <a:dk1>
        <a:sysClr val="windowText" lastClr="000000"/>
      </a:dk1>
      <a:lt1>
        <a:sysClr val="window" lastClr="FFFFFF"/>
      </a:lt1>
      <a:dk2>
        <a:srgbClr val="44546A"/>
      </a:dk2>
      <a:lt2>
        <a:srgbClr val="E7E6E6"/>
      </a:lt2>
      <a:accent1>
        <a:srgbClr val="21C4B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海外模板推荐Gilroy1">
      <a:majorFont>
        <a:latin typeface="Gilroy"/>
        <a:ea typeface="Gilroy"/>
        <a:cs typeface=""/>
      </a:majorFont>
      <a:minorFont>
        <a:latin typeface="Gilroy"/>
        <a:ea typeface="Gilroy"/>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Gilroy"/>
        <a:ea typeface=""/>
        <a:cs typeface=""/>
        <a:font script="Jpan" typeface="ＭＳ Ｐゴシック"/>
        <a:font script="Hang" typeface="맑은 고딕"/>
        <a:font script="Hans" typeface="Gilroy"/>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roy"/>
        <a:ea typeface=""/>
        <a:cs typeface=""/>
        <a:font script="Jpan" typeface="ＭＳ Ｐゴシック"/>
        <a:font script="Hang" typeface="맑은 고딕"/>
        <a:font script="Hans" typeface="Gilroy"/>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Gilroy"/>
        <a:ea typeface=""/>
        <a:cs typeface=""/>
        <a:font script="Jpan" typeface="ＭＳ Ｐゴシック"/>
        <a:font script="Hang" typeface="맑은 고딕"/>
        <a:font script="Hans" typeface="Gilroy"/>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roy"/>
        <a:ea typeface=""/>
        <a:cs typeface=""/>
        <a:font script="Jpan" typeface="ＭＳ Ｐゴシック"/>
        <a:font script="Hang" typeface="맑은 고딕"/>
        <a:font script="Hans" typeface="Gilroy"/>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 Education Template</Template>
  <TotalTime>0</TotalTime>
  <Words>44659</Words>
  <Application>WPS Presentation</Application>
  <PresentationFormat>全屏显示(16:9)</PresentationFormat>
  <Paragraphs>741</Paragraphs>
  <Slides>69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69</vt:i4>
      </vt:variant>
    </vt:vector>
  </HeadingPairs>
  <TitlesOfParts>
    <vt:vector size="80" baseType="lpstr">
      <vt:lpstr>Arial</vt:lpstr>
      <vt:lpstr>SimSun</vt:lpstr>
      <vt:lpstr>Wingdings</vt:lpstr>
      <vt:lpstr>Gilroy</vt:lpstr>
      <vt:lpstr>Arial Black</vt:lpstr>
      <vt:lpstr>Bahnschrift</vt:lpstr>
      <vt:lpstr>Microsoft YaHei</vt:lpstr>
      <vt:lpstr>Arial Unicode MS</vt:lpstr>
      <vt:lpstr>Gilroy</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M12663</dc:creator>
  <cp:lastModifiedBy>Cath</cp:lastModifiedBy>
  <cp:revision>30</cp:revision>
  <dcterms:created xsi:type="dcterms:W3CDTF">2023-04-13T07:07:00Z</dcterms:created>
  <dcterms:modified xsi:type="dcterms:W3CDTF">2023-09-18T02:53:53Z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08AC9312FE414D46B86F71D1A7BAEAD5_13</vt:lpwstr>
  </property>
  <property fmtid="{D5CDD505-2E9C-101B-9397-08002B2CF9AE}" pid="3" name="KSOProductBuildVer">
    <vt:lpwstr>1033-12.2.0.13201</vt:lpwstr>
  </property>
</Properties>
</file>